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56" r:id="rId2"/>
    <p:sldId id="257" r:id="rId3"/>
    <p:sldId id="258" r:id="rId4"/>
    <p:sldId id="259" r:id="rId5"/>
    <p:sldId id="270" r:id="rId6"/>
    <p:sldId id="260" r:id="rId7"/>
    <p:sldId id="261" r:id="rId8"/>
    <p:sldId id="272" r:id="rId9"/>
    <p:sldId id="273" r:id="rId10"/>
    <p:sldId id="263" r:id="rId11"/>
    <p:sldId id="264" r:id="rId12"/>
    <p:sldId id="265" r:id="rId13"/>
    <p:sldId id="268" r:id="rId14"/>
    <p:sldId id="269" r:id="rId15"/>
    <p:sldId id="266" r:id="rId16"/>
    <p:sldId id="271" r:id="rId17"/>
    <p:sldId id="276" r:id="rId18"/>
    <p:sldId id="277" r:id="rId19"/>
    <p:sldId id="279" r:id="rId20"/>
    <p:sldId id="280" r:id="rId21"/>
    <p:sldId id="278" r:id="rId22"/>
    <p:sldId id="275" r:id="rId23"/>
    <p:sldId id="274" r:id="rId24"/>
    <p:sldId id="281"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y Bogardus" initials="JB" lastIdx="2" clrIdx="0">
    <p:extLst>
      <p:ext uri="{19B8F6BF-5375-455C-9EA6-DF929625EA0E}">
        <p15:presenceInfo xmlns:p15="http://schemas.microsoft.com/office/powerpoint/2012/main" userId="S::jbogardus@ans.org::f4e9cb4c-ecfc-4725-831c-1a17754b526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B98"/>
    <a:srgbClr val="003493"/>
    <a:srgbClr val="BE3636"/>
    <a:srgbClr val="5760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8D4FA4-BDC4-4909-82F9-36206742121C}" v="37" dt="2021-11-26T20:16:08.12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59726" autoAdjust="0"/>
  </p:normalViewPr>
  <p:slideViewPr>
    <p:cSldViewPr snapToGrid="0" showGuides="1">
      <p:cViewPr varScale="1">
        <p:scale>
          <a:sx n="52" d="100"/>
          <a:sy n="52" d="100"/>
        </p:scale>
        <p:origin x="1842" y="7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C5A6E9-C7F6-A94D-86A0-DC80ECEB71E8}" type="datetimeFigureOut">
              <a:rPr lang="en-US" smtClean="0"/>
              <a:t>11/26/2021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BC1FB9-6F41-C646-AA47-606114600F3D}" type="slidenum">
              <a:rPr lang="en-US" smtClean="0"/>
              <a:t>‹#›</a:t>
            </a:fld>
            <a:endParaRPr lang="en-US"/>
          </a:p>
        </p:txBody>
      </p:sp>
    </p:spTree>
    <p:extLst>
      <p:ext uri="{BB962C8B-B14F-4D97-AF65-F5344CB8AC3E}">
        <p14:creationId xmlns:p14="http://schemas.microsoft.com/office/powerpoint/2010/main" val="1212391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everyone, my name is Josh Halsted and I am a Master’s of Science student at Oregon State University, working towards my degree in nuclear engineering. My advisor is Dr. Izabela </a:t>
            </a:r>
            <a:r>
              <a:rPr lang="en-US" dirty="0" err="1"/>
              <a:t>Gutowska</a:t>
            </a:r>
            <a:r>
              <a:rPr lang="en-US" dirty="0"/>
              <a:t>, and today I will be presenting my results for an analysis I performed using RELAP5-3D to simulate a test performed at the OSU High Temperature Test Facility, also known as the HTTF.</a:t>
            </a:r>
          </a:p>
        </p:txBody>
      </p:sp>
      <p:sp>
        <p:nvSpPr>
          <p:cNvPr id="4" name="Slide Number Placeholder 3"/>
          <p:cNvSpPr>
            <a:spLocks noGrp="1"/>
          </p:cNvSpPr>
          <p:nvPr>
            <p:ph type="sldNum" sz="quarter" idx="5"/>
          </p:nvPr>
        </p:nvSpPr>
        <p:spPr/>
        <p:txBody>
          <a:bodyPr/>
          <a:lstStyle/>
          <a:p>
            <a:fld id="{6ABC1FB9-6F41-C646-AA47-606114600F3D}" type="slidenum">
              <a:rPr lang="en-US" smtClean="0"/>
              <a:t>1</a:t>
            </a:fld>
            <a:endParaRPr lang="en-US"/>
          </a:p>
        </p:txBody>
      </p:sp>
    </p:spTree>
    <p:extLst>
      <p:ext uri="{BB962C8B-B14F-4D97-AF65-F5344CB8AC3E}">
        <p14:creationId xmlns:p14="http://schemas.microsoft.com/office/powerpoint/2010/main" val="10188902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next talk about the PG-28 test, which is a lower power outlet plenum mixing test.</a:t>
            </a:r>
          </a:p>
        </p:txBody>
      </p:sp>
      <p:sp>
        <p:nvSpPr>
          <p:cNvPr id="4" name="Slide Number Placeholder 3"/>
          <p:cNvSpPr>
            <a:spLocks noGrp="1"/>
          </p:cNvSpPr>
          <p:nvPr>
            <p:ph type="sldNum" sz="quarter" idx="5"/>
          </p:nvPr>
        </p:nvSpPr>
        <p:spPr/>
        <p:txBody>
          <a:bodyPr/>
          <a:lstStyle/>
          <a:p>
            <a:fld id="{6ABC1FB9-6F41-C646-AA47-606114600F3D}" type="slidenum">
              <a:rPr lang="en-US" smtClean="0"/>
              <a:t>10</a:t>
            </a:fld>
            <a:endParaRPr lang="en-US"/>
          </a:p>
        </p:txBody>
      </p:sp>
    </p:spTree>
    <p:extLst>
      <p:ext uri="{BB962C8B-B14F-4D97-AF65-F5344CB8AC3E}">
        <p14:creationId xmlns:p14="http://schemas.microsoft.com/office/powerpoint/2010/main" val="5965325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ABC1FB9-6F41-C646-AA47-606114600F3D}" type="slidenum">
              <a:rPr lang="en-US" smtClean="0"/>
              <a:t>11</a:t>
            </a:fld>
            <a:endParaRPr lang="en-US"/>
          </a:p>
        </p:txBody>
      </p:sp>
    </p:spTree>
    <p:extLst>
      <p:ext uri="{BB962C8B-B14F-4D97-AF65-F5344CB8AC3E}">
        <p14:creationId xmlns:p14="http://schemas.microsoft.com/office/powerpoint/2010/main" val="35677211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now talk about the RELAP simulations that I performed. There were several iterations I performed.</a:t>
            </a:r>
          </a:p>
        </p:txBody>
      </p:sp>
      <p:sp>
        <p:nvSpPr>
          <p:cNvPr id="4" name="Slide Number Placeholder 3"/>
          <p:cNvSpPr>
            <a:spLocks noGrp="1"/>
          </p:cNvSpPr>
          <p:nvPr>
            <p:ph type="sldNum" sz="quarter" idx="5"/>
          </p:nvPr>
        </p:nvSpPr>
        <p:spPr/>
        <p:txBody>
          <a:bodyPr/>
          <a:lstStyle/>
          <a:p>
            <a:fld id="{6ABC1FB9-6F41-C646-AA47-606114600F3D}" type="slidenum">
              <a:rPr lang="en-US" smtClean="0"/>
              <a:t>12</a:t>
            </a:fld>
            <a:endParaRPr lang="en-US"/>
          </a:p>
        </p:txBody>
      </p:sp>
    </p:spTree>
    <p:extLst>
      <p:ext uri="{BB962C8B-B14F-4D97-AF65-F5344CB8AC3E}">
        <p14:creationId xmlns:p14="http://schemas.microsoft.com/office/powerpoint/2010/main" val="9338400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first round of tests incorporated, which is described in my summary I submitted to ANS, tests the full system up to 8000 seconds into the test. I chose this time because it was enough time to witness one full period where the mass flow rate was relatively constant, but also enough time to see what the impacts of increasing the mass flow rate in a step wise manner would be. I tested five separate flow rates ranging from 50% to 150% of what I calculated initially. I did not model the heat up phase initially, which was a mistake because both the pressures and temperatures within the primary system would fluctuate for about 100 seconds.</a:t>
            </a:r>
          </a:p>
          <a:p>
            <a:endParaRPr lang="en-US" dirty="0"/>
          </a:p>
          <a:p>
            <a:r>
              <a:rPr lang="en-US" dirty="0"/>
              <a:t>Based on the three plots I am presenting in this slide, it appears that the flow rate corresponding to half of what I initially calculated seems to present the best case. In fact, judging the heat removal based on the steam generator water level, it appears to almost hit the spot right on the nose. This lower mass flow rate is consistent with Aaron </a:t>
            </a:r>
            <a:r>
              <a:rPr lang="en-US" dirty="0" err="1"/>
              <a:t>Epiney</a:t>
            </a:r>
            <a:r>
              <a:rPr lang="en-US" dirty="0"/>
              <a:t> and his team concluded, in that the heat balance across the core suggests a significantly lower flow rate than what is estimated with the vendor graphs. </a:t>
            </a:r>
          </a:p>
          <a:p>
            <a:endParaRPr lang="en-US" dirty="0"/>
          </a:p>
          <a:p>
            <a:r>
              <a:rPr lang="en-US" dirty="0"/>
              <a:t>Some things did not quite make sense; one of them was the pressure drop across the core. Even though the lower mass flow rate matches pretty well with empirical pressure drop up to the time that flow rate is adjusted, the magnitude of that drop decreases when the velocity of the fluid increases. </a:t>
            </a:r>
          </a:p>
          <a:p>
            <a:endParaRPr lang="en-US" dirty="0"/>
          </a:p>
        </p:txBody>
      </p:sp>
      <p:sp>
        <p:nvSpPr>
          <p:cNvPr id="4" name="Slide Number Placeholder 3"/>
          <p:cNvSpPr>
            <a:spLocks noGrp="1"/>
          </p:cNvSpPr>
          <p:nvPr>
            <p:ph type="sldNum" sz="quarter" idx="5"/>
          </p:nvPr>
        </p:nvSpPr>
        <p:spPr/>
        <p:txBody>
          <a:bodyPr/>
          <a:lstStyle/>
          <a:p>
            <a:fld id="{6ABC1FB9-6F41-C646-AA47-606114600F3D}" type="slidenum">
              <a:rPr lang="en-US" smtClean="0"/>
              <a:t>13</a:t>
            </a:fld>
            <a:endParaRPr lang="en-US"/>
          </a:p>
        </p:txBody>
      </p:sp>
    </p:spTree>
    <p:extLst>
      <p:ext uri="{BB962C8B-B14F-4D97-AF65-F5344CB8AC3E}">
        <p14:creationId xmlns:p14="http://schemas.microsoft.com/office/powerpoint/2010/main" val="7150606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ABC1FB9-6F41-C646-AA47-606114600F3D}" type="slidenum">
              <a:rPr lang="en-US" smtClean="0"/>
              <a:t>14</a:t>
            </a:fld>
            <a:endParaRPr lang="en-US"/>
          </a:p>
        </p:txBody>
      </p:sp>
    </p:spTree>
    <p:extLst>
      <p:ext uri="{BB962C8B-B14F-4D97-AF65-F5344CB8AC3E}">
        <p14:creationId xmlns:p14="http://schemas.microsoft.com/office/powerpoint/2010/main" val="11632347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ABC1FB9-6F41-C646-AA47-606114600F3D}" type="slidenum">
              <a:rPr lang="en-US" smtClean="0"/>
              <a:t>15</a:t>
            </a:fld>
            <a:endParaRPr lang="en-US"/>
          </a:p>
        </p:txBody>
      </p:sp>
    </p:spTree>
    <p:extLst>
      <p:ext uri="{BB962C8B-B14F-4D97-AF65-F5344CB8AC3E}">
        <p14:creationId xmlns:p14="http://schemas.microsoft.com/office/powerpoint/2010/main" val="9779126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appears, based on the simulation results for this test as well as the PG-26 test performed by </a:t>
            </a:r>
            <a:r>
              <a:rPr lang="en-US" dirty="0" err="1"/>
              <a:t>Epiney</a:t>
            </a:r>
            <a:r>
              <a:rPr lang="en-US" dirty="0"/>
              <a:t>, that investigations need to be made that require either a QA process, or extensive simulations. Since going through the QA process is very expensive, I will only focus on what can be done via simulations to attempt to narrow down the possibilities for why there is large differences between the simulations and actual data. Specifically, I’ll talk about what can be done to improve boundary conditions for lower plenum simulations that don’t require going through the QA process.</a:t>
            </a:r>
          </a:p>
        </p:txBody>
      </p:sp>
      <p:sp>
        <p:nvSpPr>
          <p:cNvPr id="4" name="Slide Number Placeholder 3"/>
          <p:cNvSpPr>
            <a:spLocks noGrp="1"/>
          </p:cNvSpPr>
          <p:nvPr>
            <p:ph type="sldNum" sz="quarter" idx="5"/>
          </p:nvPr>
        </p:nvSpPr>
        <p:spPr/>
        <p:txBody>
          <a:bodyPr/>
          <a:lstStyle/>
          <a:p>
            <a:fld id="{6ABC1FB9-6F41-C646-AA47-606114600F3D}" type="slidenum">
              <a:rPr lang="en-US" smtClean="0"/>
              <a:t>17</a:t>
            </a:fld>
            <a:endParaRPr lang="en-US"/>
          </a:p>
        </p:txBody>
      </p:sp>
    </p:spTree>
    <p:extLst>
      <p:ext uri="{BB962C8B-B14F-4D97-AF65-F5344CB8AC3E}">
        <p14:creationId xmlns:p14="http://schemas.microsoft.com/office/powerpoint/2010/main" val="15918026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improvement I can think of is that the primary loop pressure losses need to be accurately accounted for. The pressure losses are important because through the ideal gas law, pressure is proportional to temperature. If pressure losses are properly accounted for, it narrows down the number of possibilities for why results differ.</a:t>
            </a:r>
          </a:p>
          <a:p>
            <a:endParaRPr lang="en-US" dirty="0"/>
          </a:p>
          <a:p>
            <a:r>
              <a:rPr lang="en-US" dirty="0"/>
              <a:t>Paul did a good job of accounting for most of them in his spreadsheet calculations, but he did not provide estimates for the two plenum regions. I’ll talk a little bit about both regions next.</a:t>
            </a:r>
          </a:p>
        </p:txBody>
      </p:sp>
      <p:sp>
        <p:nvSpPr>
          <p:cNvPr id="4" name="Slide Number Placeholder 3"/>
          <p:cNvSpPr>
            <a:spLocks noGrp="1"/>
          </p:cNvSpPr>
          <p:nvPr>
            <p:ph type="sldNum" sz="quarter" idx="5"/>
          </p:nvPr>
        </p:nvSpPr>
        <p:spPr/>
        <p:txBody>
          <a:bodyPr/>
          <a:lstStyle/>
          <a:p>
            <a:fld id="{6ABC1FB9-6F41-C646-AA47-606114600F3D}" type="slidenum">
              <a:rPr lang="en-US" smtClean="0"/>
              <a:t>18</a:t>
            </a:fld>
            <a:endParaRPr lang="en-US"/>
          </a:p>
        </p:txBody>
      </p:sp>
    </p:spTree>
    <p:extLst>
      <p:ext uri="{BB962C8B-B14F-4D97-AF65-F5344CB8AC3E}">
        <p14:creationId xmlns:p14="http://schemas.microsoft.com/office/powerpoint/2010/main" val="21987963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previously mentioned that the </a:t>
            </a:r>
          </a:p>
          <a:p>
            <a:endParaRPr lang="en-US" dirty="0"/>
          </a:p>
          <a:p>
            <a:endParaRPr lang="en-US" dirty="0"/>
          </a:p>
          <a:p>
            <a:r>
              <a:rPr lang="en-US" dirty="0"/>
              <a:t>To illustrate this point, I have provided two pictures that represent the RPV plenums. Figures # and # on the left show the fluid volume of lower plenum. As you can see, the support posts will force the fluid to exhibit wake-like behavior. However, if the inlet fluid jet velocity is sufficiently high enough, the fluid may strike the plenum floor, which would cause significant pressure losses. If this were the case, the total forward loss coefficient will be dependent on the Reynolds number. </a:t>
            </a:r>
          </a:p>
          <a:p>
            <a:endParaRPr lang="en-US" dirty="0"/>
          </a:p>
        </p:txBody>
      </p:sp>
      <p:sp>
        <p:nvSpPr>
          <p:cNvPr id="4" name="Slide Number Placeholder 3"/>
          <p:cNvSpPr>
            <a:spLocks noGrp="1"/>
          </p:cNvSpPr>
          <p:nvPr>
            <p:ph type="sldNum" sz="quarter" idx="5"/>
          </p:nvPr>
        </p:nvSpPr>
        <p:spPr/>
        <p:txBody>
          <a:bodyPr/>
          <a:lstStyle/>
          <a:p>
            <a:fld id="{6ABC1FB9-6F41-C646-AA47-606114600F3D}" type="slidenum">
              <a:rPr lang="en-US" smtClean="0"/>
              <a:t>19</a:t>
            </a:fld>
            <a:endParaRPr lang="en-US"/>
          </a:p>
        </p:txBody>
      </p:sp>
    </p:spTree>
    <p:extLst>
      <p:ext uri="{BB962C8B-B14F-4D97-AF65-F5344CB8AC3E}">
        <p14:creationId xmlns:p14="http://schemas.microsoft.com/office/powerpoint/2010/main" val="2790782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upper plenum isn’t as congested as the lower plenum, but there are some similarities in flow behavior. Flow enters the plenum through these little slit. Depending on the Reynolds number, there should be some swirling behavior, so the fluid will impinge upon the plenum shell and with itself (see Figure #). The fluid will then flow through the core channels, but there may be some impingement with the upper plenum floor, which would further cause swirling behavior. </a:t>
            </a:r>
          </a:p>
          <a:p>
            <a:endParaRPr lang="en-US" dirty="0"/>
          </a:p>
          <a:p>
            <a:r>
              <a:rPr lang="en-US" dirty="0"/>
              <a:t>The magnitude of this swirling behavior is dependent on the Reynolds number. If the flow is laminar, I would expect that the fluid would exit the slits and go straight to the core channels, particularly the bypass channels. I am inclined to believe that this is what occurred with the PG-28 test.</a:t>
            </a:r>
          </a:p>
        </p:txBody>
      </p:sp>
      <p:sp>
        <p:nvSpPr>
          <p:cNvPr id="4" name="Slide Number Placeholder 3"/>
          <p:cNvSpPr>
            <a:spLocks noGrp="1"/>
          </p:cNvSpPr>
          <p:nvPr>
            <p:ph type="sldNum" sz="quarter" idx="5"/>
          </p:nvPr>
        </p:nvSpPr>
        <p:spPr/>
        <p:txBody>
          <a:bodyPr/>
          <a:lstStyle/>
          <a:p>
            <a:fld id="{6ABC1FB9-6F41-C646-AA47-606114600F3D}" type="slidenum">
              <a:rPr lang="en-US" smtClean="0"/>
              <a:t>20</a:t>
            </a:fld>
            <a:endParaRPr lang="en-US"/>
          </a:p>
        </p:txBody>
      </p:sp>
    </p:spTree>
    <p:extLst>
      <p:ext uri="{BB962C8B-B14F-4D97-AF65-F5344CB8AC3E}">
        <p14:creationId xmlns:p14="http://schemas.microsoft.com/office/powerpoint/2010/main" val="1511854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quarter of my presentation will be focused on describing the HTTF, the base input deck developed by Paul Bayless and his team at INL, and the specific test that will be simulated.</a:t>
            </a:r>
          </a:p>
          <a:p>
            <a:endParaRPr lang="en-US" dirty="0"/>
          </a:p>
          <a:p>
            <a:r>
              <a:rPr lang="en-US" dirty="0"/>
              <a:t>I will then go into detail about what I changed in the base deck to capture the initial and boundary conditions specific for the test, the results that were generated, and discuss whether I think this deck properly simulates the physics actually seen in the test facility.</a:t>
            </a:r>
          </a:p>
        </p:txBody>
      </p:sp>
      <p:sp>
        <p:nvSpPr>
          <p:cNvPr id="4" name="Slide Number Placeholder 3"/>
          <p:cNvSpPr>
            <a:spLocks noGrp="1"/>
          </p:cNvSpPr>
          <p:nvPr>
            <p:ph type="sldNum" sz="quarter" idx="5"/>
          </p:nvPr>
        </p:nvSpPr>
        <p:spPr/>
        <p:txBody>
          <a:bodyPr/>
          <a:lstStyle/>
          <a:p>
            <a:fld id="{6ABC1FB9-6F41-C646-AA47-606114600F3D}" type="slidenum">
              <a:rPr lang="en-US" smtClean="0"/>
              <a:t>2</a:t>
            </a:fld>
            <a:endParaRPr lang="en-US"/>
          </a:p>
        </p:txBody>
      </p:sp>
    </p:spTree>
    <p:extLst>
      <p:ext uri="{BB962C8B-B14F-4D97-AF65-F5344CB8AC3E}">
        <p14:creationId xmlns:p14="http://schemas.microsoft.com/office/powerpoint/2010/main" val="5793448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preferable method to find both loss coefficients is to perform CFD studies for the PG-02 characterization test, which utilizes orifices to estimate the mass flow rate. In other words, we know the mass flow rate for this test, and the expected pressure losses, so I would expect a good estimate for the loss coefficients as a function of the Reynolds number. This test can also be used to verify the other pressure losses in the primary system.</a:t>
            </a:r>
          </a:p>
          <a:p>
            <a:endParaRPr lang="en-US" dirty="0"/>
          </a:p>
          <a:p>
            <a:r>
              <a:rPr lang="en-US" dirty="0"/>
              <a:t>The main problem, however, is ensuring that the fluid jet temperatures are accurate. Unfortunately, the HTTF is not equipped with thermocouples at the channel outlets that would be helpful to determine both the temperature profile, which can be used to verify the accuracy of the temperatures at the 170 branch. </a:t>
            </a:r>
          </a:p>
          <a:p>
            <a:endParaRPr lang="en-US" dirty="0"/>
          </a:p>
          <a:p>
            <a:r>
              <a:rPr lang="en-US" dirty="0"/>
              <a:t>What can be done is verifying that the average fluid and solid temperatures at each core block level are reasonably in line with what is determined experimentally. I say average, because based on experimental data, there are hot spots within the core, and the current R5 model is not equipped to model that kind of physics. If this does not work, either a sensitivity study on the material properties can be attempted to try to short up differences, or some sort of coupling with MOOSE and STAR-CCM can be done to actually model the hot spots.</a:t>
            </a:r>
          </a:p>
        </p:txBody>
      </p:sp>
      <p:sp>
        <p:nvSpPr>
          <p:cNvPr id="4" name="Slide Number Placeholder 3"/>
          <p:cNvSpPr>
            <a:spLocks noGrp="1"/>
          </p:cNvSpPr>
          <p:nvPr>
            <p:ph type="sldNum" sz="quarter" idx="5"/>
          </p:nvPr>
        </p:nvSpPr>
        <p:spPr/>
        <p:txBody>
          <a:bodyPr/>
          <a:lstStyle/>
          <a:p>
            <a:fld id="{6ABC1FB9-6F41-C646-AA47-606114600F3D}" type="slidenum">
              <a:rPr lang="en-US" smtClean="0"/>
              <a:t>21</a:t>
            </a:fld>
            <a:endParaRPr lang="en-US"/>
          </a:p>
        </p:txBody>
      </p:sp>
    </p:spTree>
    <p:extLst>
      <p:ext uri="{BB962C8B-B14F-4D97-AF65-F5344CB8AC3E}">
        <p14:creationId xmlns:p14="http://schemas.microsoft.com/office/powerpoint/2010/main" val="9733744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posted this slide to provide the audience an additional resource by which they can see what tests have been performed at the HTTF, as of fall 2019. Currently, there are no additional tests planned.</a:t>
            </a:r>
          </a:p>
        </p:txBody>
      </p:sp>
      <p:sp>
        <p:nvSpPr>
          <p:cNvPr id="4" name="Slide Number Placeholder 3"/>
          <p:cNvSpPr>
            <a:spLocks noGrp="1"/>
          </p:cNvSpPr>
          <p:nvPr>
            <p:ph type="sldNum" sz="quarter" idx="5"/>
          </p:nvPr>
        </p:nvSpPr>
        <p:spPr/>
        <p:txBody>
          <a:bodyPr/>
          <a:lstStyle/>
          <a:p>
            <a:fld id="{6ABC1FB9-6F41-C646-AA47-606114600F3D}" type="slidenum">
              <a:rPr lang="en-US" smtClean="0"/>
              <a:t>22</a:t>
            </a:fld>
            <a:endParaRPr lang="en-US"/>
          </a:p>
        </p:txBody>
      </p:sp>
    </p:spTree>
    <p:extLst>
      <p:ext uri="{BB962C8B-B14F-4D97-AF65-F5344CB8AC3E}">
        <p14:creationId xmlns:p14="http://schemas.microsoft.com/office/powerpoint/2010/main" val="909182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TECH-001</a:t>
            </a:r>
          </a:p>
          <a:p>
            <a:r>
              <a:rPr lang="en-US" dirty="0"/>
              <a:t>[2] TECH-002</a:t>
            </a:r>
          </a:p>
          <a:p>
            <a:endParaRPr lang="en-US" dirty="0"/>
          </a:p>
          <a:p>
            <a:endParaRPr lang="en-US" dirty="0"/>
          </a:p>
          <a:p>
            <a:r>
              <a:rPr lang="en-US" dirty="0"/>
              <a:t>[] Paul’s INL Document</a:t>
            </a:r>
          </a:p>
          <a:p>
            <a:r>
              <a:rPr lang="en-US" dirty="0"/>
              <a:t>[] Aaron’s PG-26 Test</a:t>
            </a:r>
          </a:p>
          <a:p>
            <a:endParaRPr lang="en-US" dirty="0"/>
          </a:p>
          <a:p>
            <a:r>
              <a:rPr lang="en-US" dirty="0"/>
              <a:t>And here are the references I used as part of my analysis. I would like to give special thanks to my advisor, Dr. </a:t>
            </a:r>
            <a:r>
              <a:rPr lang="en-US" dirty="0" err="1"/>
              <a:t>Gutowska</a:t>
            </a:r>
            <a:r>
              <a:rPr lang="en-US" dirty="0"/>
              <a:t>, for providing me the resources to understand that working mechanisms of the OSU HTTF, as well as INL scientist Aaron </a:t>
            </a:r>
            <a:r>
              <a:rPr lang="en-US" dirty="0" err="1"/>
              <a:t>Epiney</a:t>
            </a:r>
            <a:r>
              <a:rPr lang="en-US" dirty="0"/>
              <a:t> for helping explain RELAP and the HTTF deck as well as providing the scripts for building the input decks, and processing the strip files into custom plots. Last, I would like to thank Dr. Paolo Balestra for his guidance about how to use MOOSE and Pronghorn during my internship at INL.</a:t>
            </a:r>
          </a:p>
        </p:txBody>
      </p:sp>
      <p:sp>
        <p:nvSpPr>
          <p:cNvPr id="4" name="Slide Number Placeholder 3"/>
          <p:cNvSpPr>
            <a:spLocks noGrp="1"/>
          </p:cNvSpPr>
          <p:nvPr>
            <p:ph type="sldNum" sz="quarter" idx="5"/>
          </p:nvPr>
        </p:nvSpPr>
        <p:spPr/>
        <p:txBody>
          <a:bodyPr/>
          <a:lstStyle/>
          <a:p>
            <a:fld id="{6ABC1FB9-6F41-C646-AA47-606114600F3D}" type="slidenum">
              <a:rPr lang="en-US" smtClean="0"/>
              <a:t>23</a:t>
            </a:fld>
            <a:endParaRPr lang="en-US"/>
          </a:p>
        </p:txBody>
      </p:sp>
    </p:spTree>
    <p:extLst>
      <p:ext uri="{BB962C8B-B14F-4D97-AF65-F5344CB8AC3E}">
        <p14:creationId xmlns:p14="http://schemas.microsoft.com/office/powerpoint/2010/main" val="31446736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start off by briefly describing what the High Temperature Test Facility is.</a:t>
            </a:r>
          </a:p>
        </p:txBody>
      </p:sp>
      <p:sp>
        <p:nvSpPr>
          <p:cNvPr id="4" name="Slide Number Placeholder 3"/>
          <p:cNvSpPr>
            <a:spLocks noGrp="1"/>
          </p:cNvSpPr>
          <p:nvPr>
            <p:ph type="sldNum" sz="quarter" idx="5"/>
          </p:nvPr>
        </p:nvSpPr>
        <p:spPr/>
        <p:txBody>
          <a:bodyPr/>
          <a:lstStyle/>
          <a:p>
            <a:fld id="{6ABC1FB9-6F41-C646-AA47-606114600F3D}" type="slidenum">
              <a:rPr lang="en-US" smtClean="0"/>
              <a:t>3</a:t>
            </a:fld>
            <a:endParaRPr lang="en-US"/>
          </a:p>
        </p:txBody>
      </p:sp>
    </p:spTree>
    <p:extLst>
      <p:ext uri="{BB962C8B-B14F-4D97-AF65-F5344CB8AC3E}">
        <p14:creationId xmlns:p14="http://schemas.microsoft.com/office/powerpoint/2010/main" val="2989657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OSU HTTF is an integral effects test facility that is scaled to replicate the physics that are hypothesized to occur within the General Atomics Modular High Temperature Gas Reactor. The prototypical MHTGR utilizes helium as the primary coolant fluid and, like many traditional gas reactors, utilizes ceramic, prismatic blocks for both the reflector and power production regions. The OSU HTTF is scaled 1/64</a:t>
            </a:r>
            <a:r>
              <a:rPr lang="en-US" baseline="30000" dirty="0"/>
              <a:t>th</a:t>
            </a:r>
            <a:r>
              <a:rPr lang="en-US" dirty="0"/>
              <a:t> in volume, and a quarter In diameter to the MHTGR. Although it, too, utilizes helium as the primary working fluid, it is capable of utilizing surrogate fluids, and can be retrofitted to test pebble bed geometries.</a:t>
            </a:r>
          </a:p>
          <a:p>
            <a:endParaRPr lang="en-US" dirty="0"/>
          </a:p>
          <a:p>
            <a:r>
              <a:rPr lang="en-US" dirty="0"/>
              <a:t>Whereas in the MHTGR the fuel is embedded into the ceramic in the form of small kernels, the HTTF utilizes </a:t>
            </a:r>
            <a:r>
              <a:rPr lang="en-US" dirty="0" err="1"/>
              <a:t>dogbone</a:t>
            </a:r>
            <a:r>
              <a:rPr lang="en-US" dirty="0"/>
              <a:t>-shaped graphite heaters in columns of 10. The heat transports from the </a:t>
            </a:r>
            <a:r>
              <a:rPr lang="en-US" dirty="0" err="1"/>
              <a:t>dogbones</a:t>
            </a:r>
            <a:r>
              <a:rPr lang="en-US" dirty="0"/>
              <a:t> through a closed helium gap to the ceramic. </a:t>
            </a:r>
          </a:p>
          <a:p>
            <a:endParaRPr lang="en-US" dirty="0"/>
          </a:p>
          <a:p>
            <a:r>
              <a:rPr lang="en-US" dirty="0"/>
              <a:t>A general diagram </a:t>
            </a:r>
          </a:p>
        </p:txBody>
      </p:sp>
      <p:sp>
        <p:nvSpPr>
          <p:cNvPr id="4" name="Slide Number Placeholder 3"/>
          <p:cNvSpPr>
            <a:spLocks noGrp="1"/>
          </p:cNvSpPr>
          <p:nvPr>
            <p:ph type="sldNum" sz="quarter" idx="5"/>
          </p:nvPr>
        </p:nvSpPr>
        <p:spPr/>
        <p:txBody>
          <a:bodyPr/>
          <a:lstStyle/>
          <a:p>
            <a:fld id="{6ABC1FB9-6F41-C646-AA47-606114600F3D}" type="slidenum">
              <a:rPr lang="en-US" smtClean="0"/>
              <a:t>4</a:t>
            </a:fld>
            <a:endParaRPr lang="en-US"/>
          </a:p>
        </p:txBody>
      </p:sp>
    </p:spTree>
    <p:extLst>
      <p:ext uri="{BB962C8B-B14F-4D97-AF65-F5344CB8AC3E}">
        <p14:creationId xmlns:p14="http://schemas.microsoft.com/office/powerpoint/2010/main" val="2727486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simplified diagram of the HTTF, and is the basis for how the RELAP model was developed. Flow enters and exits the reactor pressure vessel through a concentric duct.</a:t>
            </a:r>
          </a:p>
          <a:p>
            <a:endParaRPr lang="en-US" dirty="0"/>
          </a:p>
        </p:txBody>
      </p:sp>
      <p:sp>
        <p:nvSpPr>
          <p:cNvPr id="4" name="Slide Number Placeholder 3"/>
          <p:cNvSpPr>
            <a:spLocks noGrp="1"/>
          </p:cNvSpPr>
          <p:nvPr>
            <p:ph type="sldNum" sz="quarter" idx="5"/>
          </p:nvPr>
        </p:nvSpPr>
        <p:spPr/>
        <p:txBody>
          <a:bodyPr/>
          <a:lstStyle/>
          <a:p>
            <a:fld id="{6ABC1FB9-6F41-C646-AA47-606114600F3D}" type="slidenum">
              <a:rPr lang="en-US" smtClean="0"/>
              <a:t>5</a:t>
            </a:fld>
            <a:endParaRPr lang="en-US"/>
          </a:p>
        </p:txBody>
      </p:sp>
    </p:spTree>
    <p:extLst>
      <p:ext uri="{BB962C8B-B14F-4D97-AF65-F5344CB8AC3E}">
        <p14:creationId xmlns:p14="http://schemas.microsoft.com/office/powerpoint/2010/main" val="304254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previously indicated, a RELAP deck was produced by Paul Bayless and his team in INL, going through the QA process and being put in production in 2018. The next few slides will detail how Paul went about creating the model.</a:t>
            </a:r>
          </a:p>
        </p:txBody>
      </p:sp>
      <p:sp>
        <p:nvSpPr>
          <p:cNvPr id="4" name="Slide Number Placeholder 3"/>
          <p:cNvSpPr>
            <a:spLocks noGrp="1"/>
          </p:cNvSpPr>
          <p:nvPr>
            <p:ph type="sldNum" sz="quarter" idx="5"/>
          </p:nvPr>
        </p:nvSpPr>
        <p:spPr/>
        <p:txBody>
          <a:bodyPr/>
          <a:lstStyle/>
          <a:p>
            <a:fld id="{6ABC1FB9-6F41-C646-AA47-606114600F3D}" type="slidenum">
              <a:rPr lang="en-US" smtClean="0"/>
              <a:t>6</a:t>
            </a:fld>
            <a:endParaRPr lang="en-US"/>
          </a:p>
        </p:txBody>
      </p:sp>
    </p:spTree>
    <p:extLst>
      <p:ext uri="{BB962C8B-B14F-4D97-AF65-F5344CB8AC3E}">
        <p14:creationId xmlns:p14="http://schemas.microsoft.com/office/powerpoint/2010/main" val="1336070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Figure # shows the hydrodynamic volumes used to model the entire HTTF facility. Not shown in detail is the </a:t>
            </a:r>
            <a:r>
              <a:rPr lang="en-US" dirty="0" err="1"/>
              <a:t>nodalization</a:t>
            </a:r>
            <a:r>
              <a:rPr lang="en-US" dirty="0"/>
              <a:t> for the pressure vessel, which will be on the next slide. There are three separate fluid loops that are modeled, which includes the PCS, SCS, and RCCS. The PCS consists of helium, while the SCS and RCCS consist of two-phase water. Helium enters and exits the pressure vessel through the concentric duct (volumes 270 and 200, which are cold and hot ducts, respectively), flows through the inverted U-tubes of the steam generator (volume 225) and is accelerated via the circulator (volume 235) before entering the cold duct.</a:t>
            </a:r>
          </a:p>
          <a:p>
            <a:endParaRPr lang="en-US" dirty="0"/>
          </a:p>
          <a:p>
            <a:r>
              <a:rPr lang="en-US" dirty="0"/>
              <a:t>The SCS is fairly simple, in that it takes water from a public supply and is pumped into the secondary side of the SG. Steam accumulates at the top, and leaves through vents to the environment. The RCCS draws from this same public water supply and is pumped upwards through a series of pipes, which help cool the RCCS panels. </a:t>
            </a:r>
          </a:p>
          <a:p>
            <a:endParaRPr lang="en-US" dirty="0"/>
          </a:p>
          <a:p>
            <a:r>
              <a:rPr lang="en-US" dirty="0"/>
              <a:t>I made several simplifications to this base model because there were uncertainties associated with some of boundary conditions, and the complexity of the model and its control variables were time consuming to troubleshoot. The first was to convert the circulator from a PUMP card to a branch and time dependent junction combination, which would feature a custom table for mass flow rate that I would have to calculate from the vendor data. The reason for doing this was there was not sufficient information provided by the vendor regarding the frictional torque and slippage. </a:t>
            </a:r>
          </a:p>
          <a:p>
            <a:endParaRPr lang="en-US" dirty="0"/>
          </a:p>
          <a:p>
            <a:r>
              <a:rPr lang="en-US" dirty="0"/>
              <a:t>The second simplification is that I replaced the dependency of the SCS on the water tank, volume 450. Instead, I replaced the volume that connects with the pump (460) with a time dependent volume, which would supply water at 26 degrees Celsius at a pressure of 3 bar. This removed several control variables. </a:t>
            </a:r>
          </a:p>
        </p:txBody>
      </p:sp>
      <p:sp>
        <p:nvSpPr>
          <p:cNvPr id="4" name="Slide Number Placeholder 3"/>
          <p:cNvSpPr>
            <a:spLocks noGrp="1"/>
          </p:cNvSpPr>
          <p:nvPr>
            <p:ph type="sldNum" sz="quarter" idx="5"/>
          </p:nvPr>
        </p:nvSpPr>
        <p:spPr/>
        <p:txBody>
          <a:bodyPr/>
          <a:lstStyle/>
          <a:p>
            <a:fld id="{6ABC1FB9-6F41-C646-AA47-606114600F3D}" type="slidenum">
              <a:rPr lang="en-US" smtClean="0"/>
              <a:t>7</a:t>
            </a:fld>
            <a:endParaRPr lang="en-US"/>
          </a:p>
        </p:txBody>
      </p:sp>
    </p:spTree>
    <p:extLst>
      <p:ext uri="{BB962C8B-B14F-4D97-AF65-F5344CB8AC3E}">
        <p14:creationId xmlns:p14="http://schemas.microsoft.com/office/powerpoint/2010/main" val="1703442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pressure vessel is fairly complex. Helium enters the RPV and travels downward to the lower head. It then flows up to the core support structure (volume 105), to the upper plenum (volume 120) through the jacket shell and upcomer, then enters the core region, which consists of five main flow channels (132, 140, 145, 150, and 162). Flow then enters the lower plenum, which is represented as a branch, out to the cold duct (volume 200).</a:t>
            </a:r>
          </a:p>
          <a:p>
            <a:endParaRPr lang="en-US" dirty="0"/>
          </a:p>
          <a:p>
            <a:r>
              <a:rPr lang="en-US" dirty="0"/>
              <a:t>The upper and lower plenums are fairly complex in geometry. These regions are often the focal points for the phenomena that are important to HTGR PIRT’s. In the context of RELAP, which doesn’t model complex flow, it is only necessary to provide the forward and reverse loss coefficients in the branch cards for both hydrodynamic components. </a:t>
            </a:r>
          </a:p>
          <a:p>
            <a:endParaRPr lang="en-US" dirty="0"/>
          </a:p>
        </p:txBody>
      </p:sp>
      <p:sp>
        <p:nvSpPr>
          <p:cNvPr id="4" name="Slide Number Placeholder 3"/>
          <p:cNvSpPr>
            <a:spLocks noGrp="1"/>
          </p:cNvSpPr>
          <p:nvPr>
            <p:ph type="sldNum" sz="quarter" idx="5"/>
          </p:nvPr>
        </p:nvSpPr>
        <p:spPr/>
        <p:txBody>
          <a:bodyPr/>
          <a:lstStyle/>
          <a:p>
            <a:fld id="{6ABC1FB9-6F41-C646-AA47-606114600F3D}" type="slidenum">
              <a:rPr lang="en-US" smtClean="0"/>
              <a:t>8</a:t>
            </a:fld>
            <a:endParaRPr lang="en-US"/>
          </a:p>
        </p:txBody>
      </p:sp>
    </p:spTree>
    <p:extLst>
      <p:ext uri="{BB962C8B-B14F-4D97-AF65-F5344CB8AC3E}">
        <p14:creationId xmlns:p14="http://schemas.microsoft.com/office/powerpoint/2010/main" val="30241687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region is divided into concentric rings, alternating because heat structures and hydrodynamic volumes. Figure # on the top right shows how these concentric circles are configured, while Figure # on the bottom right shows how the core is actually configured. </a:t>
            </a:r>
          </a:p>
          <a:p>
            <a:endParaRPr lang="en-US" dirty="0"/>
          </a:p>
          <a:p>
            <a:r>
              <a:rPr lang="en-US" dirty="0"/>
              <a:t>There is a difference in how the fluid interacts with the solid structures between the two models. Whereas the actual core block has small channels spaced in certain intervals, the RELAP model combines the overall flow area of these small channels into five pipes. The heater channels, represented by the red dots in the upper corner figure, are incorporated into the RELAP heat structures, so the heat structures are “smeared” with both the heater and ceramic block material and have produce a uniform power distribution. Volumes 164 and 166 are incorporated to accommodate for the helium gaps that separate the heaters from the ceramic blocks. </a:t>
            </a:r>
          </a:p>
          <a:p>
            <a:endParaRPr lang="en-US" dirty="0"/>
          </a:p>
          <a:p>
            <a:r>
              <a:rPr lang="en-US" dirty="0"/>
              <a:t>This model assumes that the flow and thermal properties at each axial level are uniform circumferentially, implying that the only difference in properties should be found along the radial direction. </a:t>
            </a:r>
          </a:p>
        </p:txBody>
      </p:sp>
      <p:sp>
        <p:nvSpPr>
          <p:cNvPr id="4" name="Slide Number Placeholder 3"/>
          <p:cNvSpPr>
            <a:spLocks noGrp="1"/>
          </p:cNvSpPr>
          <p:nvPr>
            <p:ph type="sldNum" sz="quarter" idx="5"/>
          </p:nvPr>
        </p:nvSpPr>
        <p:spPr/>
        <p:txBody>
          <a:bodyPr/>
          <a:lstStyle/>
          <a:p>
            <a:fld id="{6ABC1FB9-6F41-C646-AA47-606114600F3D}" type="slidenum">
              <a:rPr lang="en-US" smtClean="0"/>
              <a:t>9</a:t>
            </a:fld>
            <a:endParaRPr lang="en-US"/>
          </a:p>
        </p:txBody>
      </p:sp>
    </p:spTree>
    <p:extLst>
      <p:ext uri="{BB962C8B-B14F-4D97-AF65-F5344CB8AC3E}">
        <p14:creationId xmlns:p14="http://schemas.microsoft.com/office/powerpoint/2010/main" val="36223979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50231" y="2633064"/>
            <a:ext cx="11062835" cy="1889043"/>
          </a:xfrm>
        </p:spPr>
        <p:txBody>
          <a:bodyPr anchor="b">
            <a:normAutofit/>
          </a:bodyPr>
          <a:lstStyle>
            <a:lvl1pPr algn="l">
              <a:defRPr sz="5400" b="1">
                <a:solidFill>
                  <a:srgbClr val="004B98"/>
                </a:solidFill>
                <a:effectLst/>
              </a:defRPr>
            </a:lvl1pPr>
          </a:lstStyle>
          <a:p>
            <a:r>
              <a:rPr lang="en-US" dirty="0"/>
              <a:t>Click to edit Master title style</a:t>
            </a:r>
          </a:p>
        </p:txBody>
      </p:sp>
      <p:sp>
        <p:nvSpPr>
          <p:cNvPr id="3" name="Subtitle 2"/>
          <p:cNvSpPr>
            <a:spLocks noGrp="1"/>
          </p:cNvSpPr>
          <p:nvPr>
            <p:ph type="subTitle" idx="1"/>
          </p:nvPr>
        </p:nvSpPr>
        <p:spPr>
          <a:xfrm>
            <a:off x="333829" y="4689290"/>
            <a:ext cx="11080422" cy="1655762"/>
          </a:xfrm>
        </p:spPr>
        <p:txBody>
          <a:bodyPr>
            <a:normAutofit/>
          </a:bodyPr>
          <a:lstStyle>
            <a:lvl1pPr marL="0" indent="0" algn="l">
              <a:buNone/>
              <a:defRPr sz="3200">
                <a:solidFill>
                  <a:schemeClr val="bg2">
                    <a:lumMod val="10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lvl1pPr>
              <a:defRPr>
                <a:solidFill>
                  <a:schemeClr val="bg2">
                    <a:lumMod val="10000"/>
                  </a:schemeClr>
                </a:solidFill>
              </a:defRPr>
            </a:lvl1pPr>
          </a:lstStyle>
          <a:p>
            <a:fld id="{7DAC596B-4AE8-4712-B308-997991F60E70}" type="datetimeFigureOut">
              <a:rPr lang="en-US" smtClean="0"/>
              <a:pPr/>
              <a:t>11/26/2021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610600" y="6356350"/>
            <a:ext cx="2743200" cy="365125"/>
          </a:xfrm>
        </p:spPr>
        <p:txBody>
          <a:bodyPr/>
          <a:lstStyle>
            <a:lvl1pPr>
              <a:defRPr>
                <a:solidFill>
                  <a:schemeClr val="bg2">
                    <a:lumMod val="10000"/>
                  </a:schemeClr>
                </a:solidFill>
              </a:defRPr>
            </a:lvl1pPr>
          </a:lstStyle>
          <a:p>
            <a:fld id="{23C6260E-304F-4BA0-8E11-6E941ACC6DAE}" type="slidenum">
              <a:rPr lang="en-US" smtClean="0"/>
              <a:pPr/>
              <a:t>‹#›</a:t>
            </a:fld>
            <a:endParaRPr lang="en-US" dirty="0"/>
          </a:p>
        </p:txBody>
      </p:sp>
      <p:pic>
        <p:nvPicPr>
          <p:cNvPr id="8" name="Picture 7" descr="Graphical user interface, text, Teams&#10;&#10;Description automatically generated">
            <a:extLst>
              <a:ext uri="{FF2B5EF4-FFF2-40B4-BE49-F238E27FC236}">
                <a16:creationId xmlns:a16="http://schemas.microsoft.com/office/drawing/2014/main" id="{926BBC1C-7738-1A48-BF41-427764B4AEE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2972832"/>
          </a:xfrm>
          <a:prstGeom prst="rect">
            <a:avLst/>
          </a:prstGeom>
        </p:spPr>
      </p:pic>
    </p:spTree>
    <p:extLst>
      <p:ext uri="{BB962C8B-B14F-4D97-AF65-F5344CB8AC3E}">
        <p14:creationId xmlns:p14="http://schemas.microsoft.com/office/powerpoint/2010/main" val="2080906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DAC596B-4AE8-4712-B308-997991F60E70}" type="datetimeFigureOut">
              <a:rPr lang="en-US" smtClean="0"/>
              <a:t>11/26/2021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C6260E-304F-4BA0-8E11-6E941ACC6DAE}" type="slidenum">
              <a:rPr lang="en-US" smtClean="0"/>
              <a:t>‹#›</a:t>
            </a:fld>
            <a:endParaRPr lang="en-US"/>
          </a:p>
        </p:txBody>
      </p:sp>
    </p:spTree>
    <p:extLst>
      <p:ext uri="{BB962C8B-B14F-4D97-AF65-F5344CB8AC3E}">
        <p14:creationId xmlns:p14="http://schemas.microsoft.com/office/powerpoint/2010/main" val="899630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DAC596B-4AE8-4712-B308-997991F60E70}" type="datetimeFigureOut">
              <a:rPr lang="en-US" smtClean="0"/>
              <a:t>11/26/2021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C6260E-304F-4BA0-8E11-6E941ACC6DAE}" type="slidenum">
              <a:rPr lang="en-US" smtClean="0"/>
              <a:t>‹#›</a:t>
            </a:fld>
            <a:endParaRPr lang="en-US"/>
          </a:p>
        </p:txBody>
      </p:sp>
    </p:spTree>
    <p:extLst>
      <p:ext uri="{BB962C8B-B14F-4D97-AF65-F5344CB8AC3E}">
        <p14:creationId xmlns:p14="http://schemas.microsoft.com/office/powerpoint/2010/main" val="266051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5000"/>
              </a:lnSpc>
              <a:defRPr>
                <a:solidFill>
                  <a:schemeClr val="tx2"/>
                </a:solidFill>
                <a:effectLst/>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lnSpc>
                <a:spcPct val="95000"/>
              </a:lnSpc>
              <a:spcBef>
                <a:spcPts val="1800"/>
              </a:spcBef>
              <a:buClr>
                <a:schemeClr val="tx1"/>
              </a:buClr>
              <a:defRPr>
                <a:effectLst/>
              </a:defRPr>
            </a:lvl1pPr>
            <a:lvl2pPr marL="685800" indent="-228600">
              <a:lnSpc>
                <a:spcPct val="95000"/>
              </a:lnSpc>
              <a:spcBef>
                <a:spcPts val="200"/>
              </a:spcBef>
              <a:buClr>
                <a:schemeClr val="tx2"/>
              </a:buClr>
              <a:buFont typeface="Arial" panose="020B0604020202020204" pitchFamily="34" charset="0"/>
              <a:buChar char="-"/>
              <a:defRPr>
                <a:effectLst/>
              </a:defRPr>
            </a:lvl2pPr>
            <a:lvl3pPr marL="1143000" indent="-228600">
              <a:lnSpc>
                <a:spcPct val="95000"/>
              </a:lnSpc>
              <a:buClr>
                <a:schemeClr val="tx2"/>
              </a:buClr>
              <a:buFont typeface="Wingdings" panose="05000000000000000000" pitchFamily="2" charset="2"/>
              <a:buChar char="§"/>
              <a:defRPr>
                <a:effectLst/>
              </a:defRPr>
            </a:lvl3pPr>
            <a:lvl4pPr>
              <a:lnSpc>
                <a:spcPct val="95000"/>
              </a:lnSpc>
              <a:buClr>
                <a:schemeClr val="tx1"/>
              </a:buClr>
              <a:defRPr>
                <a:effectLst/>
              </a:defRPr>
            </a:lvl4pPr>
            <a:lvl5pPr>
              <a:lnSpc>
                <a:spcPct val="95000"/>
              </a:lnSpc>
              <a:buClr>
                <a:schemeClr val="tx1"/>
              </a:buClr>
              <a:defRPr>
                <a:effect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8774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DAC596B-4AE8-4712-B308-997991F60E70}" type="datetimeFigureOut">
              <a:rPr lang="en-US" smtClean="0"/>
              <a:t>11/26/2021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C6260E-304F-4BA0-8E11-6E941ACC6DAE}" type="slidenum">
              <a:rPr lang="en-US" smtClean="0"/>
              <a:t>‹#›</a:t>
            </a:fld>
            <a:endParaRPr lang="en-US"/>
          </a:p>
        </p:txBody>
      </p:sp>
    </p:spTree>
    <p:extLst>
      <p:ext uri="{BB962C8B-B14F-4D97-AF65-F5344CB8AC3E}">
        <p14:creationId xmlns:p14="http://schemas.microsoft.com/office/powerpoint/2010/main" val="3514161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DAC596B-4AE8-4712-B308-997991F60E70}" type="datetimeFigureOut">
              <a:rPr lang="en-US" smtClean="0"/>
              <a:t>11/26/2021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C6260E-304F-4BA0-8E11-6E941ACC6DAE}" type="slidenum">
              <a:rPr lang="en-US" smtClean="0"/>
              <a:t>‹#›</a:t>
            </a:fld>
            <a:endParaRPr lang="en-US"/>
          </a:p>
        </p:txBody>
      </p:sp>
    </p:spTree>
    <p:extLst>
      <p:ext uri="{BB962C8B-B14F-4D97-AF65-F5344CB8AC3E}">
        <p14:creationId xmlns:p14="http://schemas.microsoft.com/office/powerpoint/2010/main" val="4172919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DAC596B-4AE8-4712-B308-997991F60E70}" type="datetimeFigureOut">
              <a:rPr lang="en-US" smtClean="0"/>
              <a:t>11/26/2021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C6260E-304F-4BA0-8E11-6E941ACC6DAE}" type="slidenum">
              <a:rPr lang="en-US" smtClean="0"/>
              <a:t>‹#›</a:t>
            </a:fld>
            <a:endParaRPr lang="en-US"/>
          </a:p>
        </p:txBody>
      </p:sp>
    </p:spTree>
    <p:extLst>
      <p:ext uri="{BB962C8B-B14F-4D97-AF65-F5344CB8AC3E}">
        <p14:creationId xmlns:p14="http://schemas.microsoft.com/office/powerpoint/2010/main" val="423826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DAC596B-4AE8-4712-B308-997991F60E70}" type="datetimeFigureOut">
              <a:rPr lang="en-US" smtClean="0"/>
              <a:t>11/26/2021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C6260E-304F-4BA0-8E11-6E941ACC6DAE}" type="slidenum">
              <a:rPr lang="en-US" smtClean="0"/>
              <a:t>‹#›</a:t>
            </a:fld>
            <a:endParaRPr lang="en-US"/>
          </a:p>
        </p:txBody>
      </p:sp>
    </p:spTree>
    <p:extLst>
      <p:ext uri="{BB962C8B-B14F-4D97-AF65-F5344CB8AC3E}">
        <p14:creationId xmlns:p14="http://schemas.microsoft.com/office/powerpoint/2010/main" val="2498374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AC596B-4AE8-4712-B308-997991F60E70}" type="datetimeFigureOut">
              <a:rPr lang="en-US" smtClean="0"/>
              <a:t>11/26/2021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C6260E-304F-4BA0-8E11-6E941ACC6DAE}" type="slidenum">
              <a:rPr lang="en-US" smtClean="0"/>
              <a:t>‹#›</a:t>
            </a:fld>
            <a:endParaRPr lang="en-US"/>
          </a:p>
        </p:txBody>
      </p:sp>
    </p:spTree>
    <p:extLst>
      <p:ext uri="{BB962C8B-B14F-4D97-AF65-F5344CB8AC3E}">
        <p14:creationId xmlns:p14="http://schemas.microsoft.com/office/powerpoint/2010/main" val="3798467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DAC596B-4AE8-4712-B308-997991F60E70}" type="datetimeFigureOut">
              <a:rPr lang="en-US" smtClean="0"/>
              <a:t>11/26/2021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C6260E-304F-4BA0-8E11-6E941ACC6DAE}" type="slidenum">
              <a:rPr lang="en-US" smtClean="0"/>
              <a:t>‹#›</a:t>
            </a:fld>
            <a:endParaRPr lang="en-US"/>
          </a:p>
        </p:txBody>
      </p:sp>
    </p:spTree>
    <p:extLst>
      <p:ext uri="{BB962C8B-B14F-4D97-AF65-F5344CB8AC3E}">
        <p14:creationId xmlns:p14="http://schemas.microsoft.com/office/powerpoint/2010/main" val="4214995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DAC596B-4AE8-4712-B308-997991F60E70}" type="datetimeFigureOut">
              <a:rPr lang="en-US" smtClean="0"/>
              <a:t>11/26/2021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C6260E-304F-4BA0-8E11-6E941ACC6DAE}" type="slidenum">
              <a:rPr lang="en-US" smtClean="0"/>
              <a:t>‹#›</a:t>
            </a:fld>
            <a:endParaRPr lang="en-US"/>
          </a:p>
        </p:txBody>
      </p:sp>
    </p:spTree>
    <p:extLst>
      <p:ext uri="{BB962C8B-B14F-4D97-AF65-F5344CB8AC3E}">
        <p14:creationId xmlns:p14="http://schemas.microsoft.com/office/powerpoint/2010/main" val="124681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a:blip r:embed="rId13">
            <a:extLst>
              <a:ext uri="{28A0092B-C50C-407E-A947-70E740481C1C}">
                <a14:useLocalDpi xmlns:a14="http://schemas.microsoft.com/office/drawing/2010/main" val="0"/>
              </a:ext>
            </a:extLst>
          </a:blip>
          <a:srcRect/>
          <a:stretch/>
        </p:blipFill>
        <p:spPr>
          <a:xfrm>
            <a:off x="10556005" y="6294637"/>
            <a:ext cx="1204551" cy="443466"/>
          </a:xfrm>
          <a:prstGeom prst="rect">
            <a:avLst/>
          </a:prstGeom>
        </p:spPr>
      </p:pic>
      <p:sp>
        <p:nvSpPr>
          <p:cNvPr id="2" name="Title Placeholder 1"/>
          <p:cNvSpPr>
            <a:spLocks noGrp="1"/>
          </p:cNvSpPr>
          <p:nvPr>
            <p:ph type="title"/>
          </p:nvPr>
        </p:nvSpPr>
        <p:spPr>
          <a:xfrm>
            <a:off x="498323" y="365125"/>
            <a:ext cx="11214705"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98323" y="1825625"/>
            <a:ext cx="11214705" cy="4351338"/>
          </a:xfrm>
          <a:prstGeom prst="rect">
            <a:avLst/>
          </a:prstGeom>
        </p:spPr>
        <p:txBody>
          <a:bodyPr vert="horz" lIns="91440" tIns="45720" rIns="91440" bIns="45720" rtlCol="0">
            <a:normAutofit/>
          </a:bodyPr>
          <a:lstStyle/>
          <a:p>
            <a:pPr marL="228600" lvl="0" indent="-228600" algn="l" defTabSz="914400" rtl="0" eaLnBrk="1" latinLnBrk="0" hangingPunct="1">
              <a:lnSpc>
                <a:spcPct val="95000"/>
              </a:lnSpc>
              <a:spcBef>
                <a:spcPts val="1800"/>
              </a:spcBef>
              <a:buClr>
                <a:schemeClr val="accent1"/>
              </a:buClr>
              <a:buFont typeface="Arial" panose="020B0604020202020204" pitchFamily="34" charset="0"/>
              <a:buChar char="•"/>
            </a:pPr>
            <a:r>
              <a:rPr lang="en-US" dirty="0"/>
              <a:t>Edit Master text styles</a:t>
            </a:r>
          </a:p>
          <a:p>
            <a:pPr marL="685800" lvl="1" indent="-228600" algn="l" defTabSz="914400" rtl="0" eaLnBrk="1" latinLnBrk="0" hangingPunct="1">
              <a:lnSpc>
                <a:spcPct val="95000"/>
              </a:lnSpc>
              <a:spcBef>
                <a:spcPts val="200"/>
              </a:spcBef>
              <a:buClr>
                <a:schemeClr val="accent1"/>
              </a:buClr>
              <a:buFont typeface="Arial" panose="020B0604020202020204" pitchFamily="34" charset="0"/>
              <a:buChar char="-"/>
            </a:pPr>
            <a:r>
              <a:rPr lang="en-US" dirty="0"/>
              <a:t>Second level</a:t>
            </a:r>
          </a:p>
          <a:p>
            <a:pPr marL="1143000" lvl="2" indent="-228600" algn="l" defTabSz="914400" rtl="0" eaLnBrk="1" latinLnBrk="0" hangingPunct="1">
              <a:lnSpc>
                <a:spcPct val="95000"/>
              </a:lnSpc>
              <a:spcBef>
                <a:spcPts val="500"/>
              </a:spcBef>
              <a:buClr>
                <a:schemeClr val="accent1"/>
              </a:buClr>
              <a:buFont typeface="Wingdings" panose="05000000000000000000" pitchFamily="2" charset="2"/>
              <a:buChar char="§"/>
            </a:pPr>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defRPr>
            </a:lvl1pPr>
          </a:lstStyle>
          <a:p>
            <a:fld id="{7DAC596B-4AE8-4712-B308-997991F60E70}" type="datetimeFigureOut">
              <a:rPr lang="en-US" smtClean="0"/>
              <a:pPr/>
              <a:t>11/26/2021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endParaRPr lang="en-US"/>
          </a:p>
        </p:txBody>
      </p:sp>
      <p:sp>
        <p:nvSpPr>
          <p:cNvPr id="6" name="Slide Number Placeholder 5"/>
          <p:cNvSpPr>
            <a:spLocks noGrp="1"/>
          </p:cNvSpPr>
          <p:nvPr>
            <p:ph type="sldNum" sz="quarter" idx="4"/>
          </p:nvPr>
        </p:nvSpPr>
        <p:spPr>
          <a:xfrm>
            <a:off x="7812805"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23C6260E-304F-4BA0-8E11-6E941ACC6DAE}" type="slidenum">
              <a:rPr lang="en-US" smtClean="0"/>
              <a:pPr/>
              <a:t>‹#›</a:t>
            </a:fld>
            <a:endParaRPr lang="en-US"/>
          </a:p>
        </p:txBody>
      </p:sp>
    </p:spTree>
    <p:extLst>
      <p:ext uri="{BB962C8B-B14F-4D97-AF65-F5344CB8AC3E}">
        <p14:creationId xmlns:p14="http://schemas.microsoft.com/office/powerpoint/2010/main" val="2934933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600" b="0" kern="1200">
          <a:solidFill>
            <a:schemeClr val="tx2"/>
          </a:solidFill>
          <a:effectLst/>
          <a:latin typeface="+mj-lt"/>
          <a:ea typeface="+mj-ea"/>
          <a:cs typeface="+mj-cs"/>
        </a:defRPr>
      </a:lvl1pPr>
    </p:titleStyle>
    <p:bodyStyle>
      <a:lvl1pPr marL="228600" indent="-228600" algn="l" defTabSz="914400" rtl="0" eaLnBrk="1" latinLnBrk="0" hangingPunct="1">
        <a:lnSpc>
          <a:spcPct val="90000"/>
        </a:lnSpc>
        <a:spcBef>
          <a:spcPts val="1000"/>
        </a:spcBef>
        <a:buClr>
          <a:schemeClr val="tx1"/>
        </a:buClr>
        <a:buFont typeface="Arial" panose="020B0604020202020204" pitchFamily="34" charset="0"/>
        <a:buChar char="•"/>
        <a:defRPr lang="en-US" sz="2800" kern="1200" dirty="0" smtClean="0">
          <a:solidFill>
            <a:srgbClr val="000000"/>
          </a:solidFill>
          <a:effectLst/>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400" kern="1200" dirty="0" smtClean="0">
          <a:solidFill>
            <a:srgbClr val="000000"/>
          </a:solidFill>
          <a:effectLst/>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2000" kern="1200" dirty="0" smtClean="0">
          <a:solidFill>
            <a:srgbClr val="000000"/>
          </a:solidFill>
          <a:effectLst/>
          <a:latin typeface="+mn-lt"/>
          <a:ea typeface="+mn-ea"/>
          <a:cs typeface="+mn-cs"/>
        </a:defRPr>
      </a:lvl3pPr>
      <a:lvl4pPr marL="1600200" indent="-228600" algn="l" defTabSz="914400" rtl="0" eaLnBrk="1" latinLnBrk="0" hangingPunct="1">
        <a:lnSpc>
          <a:spcPct val="90000"/>
        </a:lnSpc>
        <a:spcBef>
          <a:spcPts val="500"/>
        </a:spcBef>
        <a:buClr>
          <a:schemeClr val="tx1"/>
        </a:buClr>
        <a:buFont typeface="Arial" panose="020B0604020202020204" pitchFamily="34" charset="0"/>
        <a:buChar char="•"/>
        <a:defRPr sz="1800" kern="1200">
          <a:solidFill>
            <a:srgbClr val="000000"/>
          </a:solidFill>
          <a:effectLst/>
          <a:latin typeface="+mn-lt"/>
          <a:ea typeface="+mn-ea"/>
          <a:cs typeface="+mn-cs"/>
        </a:defRPr>
      </a:lvl4pPr>
      <a:lvl5pPr marL="2057400" indent="-228600" algn="l" defTabSz="914400" rtl="0" eaLnBrk="1" latinLnBrk="0" hangingPunct="1">
        <a:lnSpc>
          <a:spcPct val="90000"/>
        </a:lnSpc>
        <a:spcBef>
          <a:spcPts val="500"/>
        </a:spcBef>
        <a:buClr>
          <a:schemeClr val="tx2"/>
        </a:buClr>
        <a:buFont typeface="Arial" panose="020B0604020202020204" pitchFamily="34" charset="0"/>
        <a:buChar char="•"/>
        <a:defRPr sz="1800" kern="1200">
          <a:solidFill>
            <a:srgbClr val="000000"/>
          </a:solidFill>
          <a:effectLst/>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inldigitallibrary.inl.gov/sites/sti/sti/Sort_47539.pdf"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6814" y="2950056"/>
            <a:ext cx="11456124" cy="1889043"/>
          </a:xfrm>
        </p:spPr>
        <p:txBody>
          <a:bodyPr>
            <a:normAutofit/>
          </a:bodyPr>
          <a:lstStyle/>
          <a:p>
            <a:r>
              <a:rPr lang="en-US" sz="6000" b="1" dirty="0">
                <a:effectLst/>
              </a:rPr>
              <a:t>Simulating OSU HTTF PG-28 Test w/ RELAP5-3D</a:t>
            </a:r>
          </a:p>
        </p:txBody>
      </p:sp>
      <p:sp>
        <p:nvSpPr>
          <p:cNvPr id="3" name="Subtitle 2"/>
          <p:cNvSpPr>
            <a:spLocks noGrp="1"/>
          </p:cNvSpPr>
          <p:nvPr>
            <p:ph type="subTitle" idx="1"/>
          </p:nvPr>
        </p:nvSpPr>
        <p:spPr>
          <a:xfrm>
            <a:off x="456814" y="5006282"/>
            <a:ext cx="8512555" cy="1655762"/>
          </a:xfrm>
        </p:spPr>
        <p:txBody>
          <a:bodyPr>
            <a:normAutofit/>
          </a:bodyPr>
          <a:lstStyle/>
          <a:p>
            <a:r>
              <a:rPr lang="en-US" sz="2400" dirty="0">
                <a:effectLst/>
              </a:rPr>
              <a:t>Joshua </a:t>
            </a:r>
            <a:r>
              <a:rPr lang="en-US" sz="2400" dirty="0"/>
              <a:t>K Halsted (M.S. candidate, Oregon State University)</a:t>
            </a:r>
          </a:p>
          <a:p>
            <a:r>
              <a:rPr lang="en-US" sz="2400" dirty="0"/>
              <a:t>Dr. Izabela </a:t>
            </a:r>
            <a:r>
              <a:rPr lang="en-US" sz="2400" dirty="0" err="1"/>
              <a:t>Gutowska</a:t>
            </a:r>
            <a:r>
              <a:rPr lang="en-US" sz="2400" dirty="0"/>
              <a:t> (Facility Owner)</a:t>
            </a:r>
            <a:endParaRPr lang="en-US" sz="2400" dirty="0">
              <a:effectLst/>
            </a:endParaRPr>
          </a:p>
        </p:txBody>
      </p:sp>
      <p:sp>
        <p:nvSpPr>
          <p:cNvPr id="8" name="Rectangle 7"/>
          <p:cNvSpPr/>
          <p:nvPr/>
        </p:nvSpPr>
        <p:spPr>
          <a:xfrm>
            <a:off x="10067607" y="5858533"/>
            <a:ext cx="1845331" cy="76813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Place logo </a:t>
            </a:r>
            <a:br>
              <a:rPr lang="en-US" sz="1400" dirty="0"/>
            </a:br>
            <a:r>
              <a:rPr lang="en-US" sz="1400" dirty="0"/>
              <a:t>or company name here</a:t>
            </a:r>
          </a:p>
        </p:txBody>
      </p:sp>
      <p:pic>
        <p:nvPicPr>
          <p:cNvPr id="1026" name="Picture 2" descr="See the source image">
            <a:extLst>
              <a:ext uri="{FF2B5EF4-FFF2-40B4-BE49-F238E27FC236}">
                <a16:creationId xmlns:a16="http://schemas.microsoft.com/office/drawing/2014/main" id="{9155E991-C6C7-4721-9EB1-5F27D12D68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87338" y="5735580"/>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3143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B8D59-77FC-478E-B521-FDA2443AABDF}"/>
              </a:ext>
            </a:extLst>
          </p:cNvPr>
          <p:cNvSpPr>
            <a:spLocks noGrp="1"/>
          </p:cNvSpPr>
          <p:nvPr>
            <p:ph type="title"/>
          </p:nvPr>
        </p:nvSpPr>
        <p:spPr/>
        <p:txBody>
          <a:bodyPr/>
          <a:lstStyle/>
          <a:p>
            <a:r>
              <a:rPr lang="en-US" dirty="0"/>
              <a:t>Procedural Guide 28 Test</a:t>
            </a:r>
          </a:p>
        </p:txBody>
      </p:sp>
      <p:sp>
        <p:nvSpPr>
          <p:cNvPr id="3" name="Text Placeholder 2">
            <a:extLst>
              <a:ext uri="{FF2B5EF4-FFF2-40B4-BE49-F238E27FC236}">
                <a16:creationId xmlns:a16="http://schemas.microsoft.com/office/drawing/2014/main" id="{F0310EF8-6DE5-47A9-A787-DBD6A9251AB0}"/>
              </a:ext>
            </a:extLst>
          </p:cNvPr>
          <p:cNvSpPr>
            <a:spLocks noGrp="1"/>
          </p:cNvSpPr>
          <p:nvPr>
            <p:ph type="body" idx="1"/>
          </p:nvPr>
        </p:nvSpPr>
        <p:spPr/>
        <p:txBody>
          <a:bodyPr/>
          <a:lstStyle/>
          <a:p>
            <a:r>
              <a:rPr lang="en-US" dirty="0"/>
              <a:t>Low Power (&lt;350 kW) Lower Plenum Mixing Test</a:t>
            </a:r>
          </a:p>
        </p:txBody>
      </p:sp>
    </p:spTree>
    <p:extLst>
      <p:ext uri="{BB962C8B-B14F-4D97-AF65-F5344CB8AC3E}">
        <p14:creationId xmlns:p14="http://schemas.microsoft.com/office/powerpoint/2010/main" val="3033024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23" y="313857"/>
            <a:ext cx="11214705" cy="1325563"/>
          </a:xfrm>
        </p:spPr>
        <p:txBody>
          <a:bodyPr/>
          <a:lstStyle/>
          <a:p>
            <a:r>
              <a:rPr lang="en-US" dirty="0"/>
              <a:t>General Description</a:t>
            </a:r>
          </a:p>
        </p:txBody>
      </p:sp>
      <p:sp>
        <p:nvSpPr>
          <p:cNvPr id="3" name="Content Placeholder 2"/>
          <p:cNvSpPr>
            <a:spLocks noGrp="1"/>
          </p:cNvSpPr>
          <p:nvPr>
            <p:ph idx="1"/>
          </p:nvPr>
        </p:nvSpPr>
        <p:spPr>
          <a:xfrm>
            <a:off x="498324" y="1825625"/>
            <a:ext cx="10363265" cy="4351338"/>
          </a:xfrm>
        </p:spPr>
        <p:txBody>
          <a:bodyPr/>
          <a:lstStyle/>
          <a:p>
            <a:r>
              <a:rPr lang="en-US" dirty="0"/>
              <a:t>Objective:</a:t>
            </a:r>
          </a:p>
          <a:p>
            <a:endParaRPr lang="en-US" dirty="0"/>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5" name="Picture 2" descr="See the source image">
            <a:extLst>
              <a:ext uri="{FF2B5EF4-FFF2-40B4-BE49-F238E27FC236}">
                <a16:creationId xmlns:a16="http://schemas.microsoft.com/office/drawing/2014/main" id="{CA8ACB57-FD15-4E15-8453-559879FF08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735581"/>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3916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B8D59-77FC-478E-B521-FDA2443AABDF}"/>
              </a:ext>
            </a:extLst>
          </p:cNvPr>
          <p:cNvSpPr>
            <a:spLocks noGrp="1"/>
          </p:cNvSpPr>
          <p:nvPr>
            <p:ph type="title"/>
          </p:nvPr>
        </p:nvSpPr>
        <p:spPr/>
        <p:txBody>
          <a:bodyPr/>
          <a:lstStyle/>
          <a:p>
            <a:r>
              <a:rPr lang="en-US" dirty="0"/>
              <a:t>RELAP5-3D Simulations</a:t>
            </a:r>
          </a:p>
        </p:txBody>
      </p:sp>
      <p:sp>
        <p:nvSpPr>
          <p:cNvPr id="3" name="Text Placeholder 2">
            <a:extLst>
              <a:ext uri="{FF2B5EF4-FFF2-40B4-BE49-F238E27FC236}">
                <a16:creationId xmlns:a16="http://schemas.microsoft.com/office/drawing/2014/main" id="{F0310EF8-6DE5-47A9-A787-DBD6A9251AB0}"/>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31354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073" y="0"/>
            <a:ext cx="6801633" cy="951978"/>
          </a:xfrm>
        </p:spPr>
        <p:txBody>
          <a:bodyPr/>
          <a:lstStyle/>
          <a:p>
            <a:r>
              <a:rPr lang="en-US" dirty="0"/>
              <a:t>Initial Analysis (Summary)</a:t>
            </a:r>
          </a:p>
        </p:txBody>
      </p:sp>
      <p:sp>
        <p:nvSpPr>
          <p:cNvPr id="3" name="Content Placeholder 2"/>
          <p:cNvSpPr>
            <a:spLocks noGrp="1"/>
          </p:cNvSpPr>
          <p:nvPr>
            <p:ph idx="1"/>
          </p:nvPr>
        </p:nvSpPr>
        <p:spPr>
          <a:xfrm>
            <a:off x="628073" y="1057413"/>
            <a:ext cx="6463553" cy="4617246"/>
          </a:xfrm>
        </p:spPr>
        <p:txBody>
          <a:bodyPr>
            <a:normAutofit fontScale="92500"/>
          </a:bodyPr>
          <a:lstStyle/>
          <a:p>
            <a:r>
              <a:rPr lang="en-US" sz="2400" dirty="0"/>
              <a:t>Transient up to 8000 seconds was executed w/ SCS</a:t>
            </a:r>
          </a:p>
          <a:p>
            <a:pPr lvl="1"/>
            <a:r>
              <a:rPr lang="en-US" sz="2000" dirty="0"/>
              <a:t>Five MFRs tested</a:t>
            </a:r>
          </a:p>
          <a:p>
            <a:pPr lvl="1"/>
            <a:r>
              <a:rPr lang="en-US" sz="2000" dirty="0"/>
              <a:t>Heat up phase not modelled</a:t>
            </a:r>
          </a:p>
          <a:p>
            <a:r>
              <a:rPr lang="en-US" sz="2400" dirty="0"/>
              <a:t>System level results appear to be inconsistent</a:t>
            </a:r>
          </a:p>
          <a:p>
            <a:pPr lvl="1"/>
            <a:r>
              <a:rPr lang="en-US" sz="2000" dirty="0"/>
              <a:t>Lower MFR tends to be better for PCS heat balance and core DP</a:t>
            </a:r>
          </a:p>
          <a:p>
            <a:pPr lvl="1"/>
            <a:r>
              <a:rPr lang="en-US" sz="2000" dirty="0"/>
              <a:t>Pressure swings in first 100 seconds</a:t>
            </a:r>
          </a:p>
          <a:p>
            <a:pPr lvl="1"/>
            <a:r>
              <a:rPr lang="en-US" sz="2000" dirty="0"/>
              <a:t>Channel flow temp’s very inconsistent</a:t>
            </a:r>
          </a:p>
          <a:p>
            <a:r>
              <a:rPr lang="en-US" sz="2400" dirty="0"/>
              <a:t>What to try next?</a:t>
            </a:r>
          </a:p>
          <a:p>
            <a:pPr lvl="1"/>
            <a:r>
              <a:rPr lang="en-US" sz="2100" dirty="0"/>
              <a:t>MFRs around 0.5x that calculated</a:t>
            </a:r>
          </a:p>
          <a:p>
            <a:pPr lvl="1"/>
            <a:r>
              <a:rPr lang="en-US" sz="2100" dirty="0"/>
              <a:t>Adjust some of the forward pressure losses</a:t>
            </a:r>
          </a:p>
          <a:p>
            <a:pPr lvl="1"/>
            <a:r>
              <a:rPr lang="en-US" sz="2100" dirty="0"/>
              <a:t>Run some tests w/o SCS</a:t>
            </a:r>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6" name="Picture 5" descr="Chart, line chart&#10;&#10;Description automatically generated">
            <a:extLst>
              <a:ext uri="{FF2B5EF4-FFF2-40B4-BE49-F238E27FC236}">
                <a16:creationId xmlns:a16="http://schemas.microsoft.com/office/drawing/2014/main" id="{4B915639-028D-4C9C-90E3-AFF4A97ADA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8619" y="215098"/>
            <a:ext cx="3954923" cy="1977461"/>
          </a:xfrm>
          <a:prstGeom prst="rect">
            <a:avLst/>
          </a:prstGeom>
        </p:spPr>
      </p:pic>
      <p:pic>
        <p:nvPicPr>
          <p:cNvPr id="8" name="Picture 7" descr="Chart, line chart&#10;&#10;Description automatically generated">
            <a:extLst>
              <a:ext uri="{FF2B5EF4-FFF2-40B4-BE49-F238E27FC236}">
                <a16:creationId xmlns:a16="http://schemas.microsoft.com/office/drawing/2014/main" id="{E4394CB2-2849-462F-AFFF-006F0262A6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78619" y="2116419"/>
            <a:ext cx="3954923" cy="1977461"/>
          </a:xfrm>
          <a:prstGeom prst="rect">
            <a:avLst/>
          </a:prstGeom>
        </p:spPr>
      </p:pic>
      <p:pic>
        <p:nvPicPr>
          <p:cNvPr id="10" name="Picture 9" descr="Diagram&#10;&#10;Description automatically generated">
            <a:extLst>
              <a:ext uri="{FF2B5EF4-FFF2-40B4-BE49-F238E27FC236}">
                <a16:creationId xmlns:a16="http://schemas.microsoft.com/office/drawing/2014/main" id="{366264E1-4F48-442C-8185-BC646308B2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78619" y="4093879"/>
            <a:ext cx="3954923" cy="1977461"/>
          </a:xfrm>
          <a:prstGeom prst="rect">
            <a:avLst/>
          </a:prstGeom>
        </p:spPr>
      </p:pic>
      <p:pic>
        <p:nvPicPr>
          <p:cNvPr id="9" name="Picture 2" descr="See the source image">
            <a:extLst>
              <a:ext uri="{FF2B5EF4-FFF2-40B4-BE49-F238E27FC236}">
                <a16:creationId xmlns:a16="http://schemas.microsoft.com/office/drawing/2014/main" id="{6F888C79-4D48-4E1B-B539-C088E28A5BD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5735581"/>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2450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24" y="0"/>
            <a:ext cx="11214705" cy="1325563"/>
          </a:xfrm>
        </p:spPr>
        <p:txBody>
          <a:bodyPr/>
          <a:lstStyle/>
          <a:p>
            <a:r>
              <a:rPr lang="en-US" dirty="0"/>
              <a:t>Second Iteration Methods for Producing Decks</a:t>
            </a:r>
          </a:p>
        </p:txBody>
      </p:sp>
      <p:sp>
        <p:nvSpPr>
          <p:cNvPr id="3" name="Content Placeholder 2"/>
          <p:cNvSpPr>
            <a:spLocks noGrp="1"/>
          </p:cNvSpPr>
          <p:nvPr>
            <p:ph idx="1"/>
          </p:nvPr>
        </p:nvSpPr>
        <p:spPr>
          <a:xfrm>
            <a:off x="498324" y="1261801"/>
            <a:ext cx="9585128" cy="4537543"/>
          </a:xfrm>
        </p:spPr>
        <p:txBody>
          <a:bodyPr>
            <a:normAutofit fontScale="92500" lnSpcReduction="10000"/>
          </a:bodyPr>
          <a:lstStyle/>
          <a:p>
            <a:r>
              <a:rPr lang="en-US" dirty="0"/>
              <a:t>Initial Conditions</a:t>
            </a:r>
          </a:p>
          <a:p>
            <a:pPr lvl="1"/>
            <a:r>
              <a:rPr lang="en-US" dirty="0"/>
              <a:t>Experimental data mapped to R5 volumes and solids </a:t>
            </a:r>
          </a:p>
          <a:p>
            <a:r>
              <a:rPr lang="en-US" dirty="0"/>
              <a:t>Boundary Conditions</a:t>
            </a:r>
          </a:p>
          <a:p>
            <a:pPr lvl="1"/>
            <a:r>
              <a:rPr lang="en-US" dirty="0"/>
              <a:t>R5 is ran for 100 seconds to even out pressure differences</a:t>
            </a:r>
          </a:p>
          <a:p>
            <a:pPr lvl="1"/>
            <a:r>
              <a:rPr lang="en-US" dirty="0"/>
              <a:t>Custom TDJ implemented for circulator</a:t>
            </a:r>
          </a:p>
          <a:p>
            <a:pPr lvl="2"/>
            <a:r>
              <a:rPr lang="en-US" dirty="0"/>
              <a:t>Inadequate data to implement a PUMP card</a:t>
            </a:r>
          </a:p>
          <a:p>
            <a:pPr lvl="2"/>
            <a:r>
              <a:rPr lang="en-US" dirty="0"/>
              <a:t>Flow rate calculated via polynomial fitting w/ vendor data and empirical pressure data</a:t>
            </a:r>
          </a:p>
          <a:p>
            <a:pPr lvl="2"/>
            <a:r>
              <a:rPr lang="en-US" dirty="0"/>
              <a:t>Thermodynamic states obtained using EES</a:t>
            </a:r>
          </a:p>
          <a:p>
            <a:r>
              <a:rPr lang="en-US" dirty="0"/>
              <a:t>Seven unique decks</a:t>
            </a:r>
          </a:p>
          <a:p>
            <a:pPr lvl="1"/>
            <a:r>
              <a:rPr lang="en-US" dirty="0"/>
              <a:t>4 without the SG (1.25x, 1x, 0.75x, 0.5x) MFR</a:t>
            </a:r>
          </a:p>
          <a:p>
            <a:pPr lvl="1"/>
            <a:r>
              <a:rPr lang="en-US" dirty="0"/>
              <a:t>3 with SG (0.625x, 0.5, 0.375x) MFR</a:t>
            </a:r>
          </a:p>
          <a:p>
            <a:pPr marL="0" indent="0">
              <a:buNone/>
            </a:pPr>
            <a:endParaRPr lang="en-US" dirty="0"/>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5" name="Picture 2" descr="See the source image">
            <a:extLst>
              <a:ext uri="{FF2B5EF4-FFF2-40B4-BE49-F238E27FC236}">
                <a16:creationId xmlns:a16="http://schemas.microsoft.com/office/drawing/2014/main" id="{FCF9762F-E0F3-4A5B-A1B3-E5D1D960CD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735581"/>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9385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1214705" cy="1057413"/>
          </a:xfrm>
        </p:spPr>
        <p:txBody>
          <a:bodyPr/>
          <a:lstStyle/>
          <a:p>
            <a:r>
              <a:rPr lang="en-US" dirty="0"/>
              <a:t>Subsequent Tests</a:t>
            </a:r>
          </a:p>
        </p:txBody>
      </p:sp>
      <p:sp>
        <p:nvSpPr>
          <p:cNvPr id="3" name="Content Placeholder 2"/>
          <p:cNvSpPr>
            <a:spLocks noGrp="1"/>
          </p:cNvSpPr>
          <p:nvPr>
            <p:ph idx="1"/>
          </p:nvPr>
        </p:nvSpPr>
        <p:spPr>
          <a:xfrm>
            <a:off x="0" y="1057413"/>
            <a:ext cx="9981417" cy="4351338"/>
          </a:xfrm>
        </p:spPr>
        <p:txBody>
          <a:bodyPr>
            <a:normAutofit/>
          </a:bodyPr>
          <a:lstStyle/>
          <a:p>
            <a:r>
              <a:rPr lang="en-US" dirty="0"/>
              <a:t>Initial Conditions</a:t>
            </a:r>
          </a:p>
          <a:p>
            <a:pPr lvl="1"/>
            <a:r>
              <a:rPr lang="en-US" dirty="0"/>
              <a:t>Experimental data mapped to R5 volumes and solids </a:t>
            </a:r>
          </a:p>
          <a:p>
            <a:pPr lvl="1"/>
            <a:r>
              <a:rPr lang="en-US" dirty="0"/>
              <a:t>R5 is ran for 100 seconds to even out pressure differences</a:t>
            </a:r>
          </a:p>
          <a:p>
            <a:pPr lvl="1"/>
            <a:r>
              <a:rPr lang="en-US" dirty="0"/>
              <a:t>Custom TDJ implemented for circulator</a:t>
            </a:r>
          </a:p>
          <a:p>
            <a:pPr lvl="2"/>
            <a:r>
              <a:rPr lang="en-US" dirty="0"/>
              <a:t>Flow rate calculated via polynomial fitting w/ vendor data and empirical pressure data</a:t>
            </a:r>
          </a:p>
          <a:p>
            <a:pPr lvl="2"/>
            <a:r>
              <a:rPr lang="en-US" dirty="0"/>
              <a:t>Thermodynamic states obtained using EES</a:t>
            </a:r>
          </a:p>
          <a:p>
            <a:r>
              <a:rPr lang="en-US" dirty="0"/>
              <a:t>Seven unique decks</a:t>
            </a:r>
          </a:p>
          <a:p>
            <a:pPr lvl="1"/>
            <a:r>
              <a:rPr lang="en-US" dirty="0"/>
              <a:t>4 without the SG (1.25x, 1x, 0.75x, 0.5x) MFR</a:t>
            </a:r>
          </a:p>
          <a:p>
            <a:pPr lvl="1"/>
            <a:r>
              <a:rPr lang="en-US" dirty="0"/>
              <a:t>3 with SG (0.625x, 0.5, 0.375x) MFR</a:t>
            </a:r>
          </a:p>
          <a:p>
            <a:endParaRPr lang="en-US" dirty="0"/>
          </a:p>
          <a:p>
            <a:pPr lvl="1"/>
            <a:endParaRPr lang="en-US" dirty="0"/>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5" name="Picture 2" descr="See the source image">
            <a:extLst>
              <a:ext uri="{FF2B5EF4-FFF2-40B4-BE49-F238E27FC236}">
                <a16:creationId xmlns:a16="http://schemas.microsoft.com/office/drawing/2014/main" id="{B75D5DCD-8E19-4EFA-8ABC-E2E9F6581A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735581"/>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3075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23" y="313857"/>
            <a:ext cx="11214705" cy="1325563"/>
          </a:xfrm>
        </p:spPr>
        <p:txBody>
          <a:bodyPr/>
          <a:lstStyle/>
          <a:p>
            <a:r>
              <a:rPr lang="en-US" dirty="0"/>
              <a:t>General Description</a:t>
            </a:r>
          </a:p>
        </p:txBody>
      </p:sp>
      <p:sp>
        <p:nvSpPr>
          <p:cNvPr id="3" name="Content Placeholder 2"/>
          <p:cNvSpPr>
            <a:spLocks noGrp="1"/>
          </p:cNvSpPr>
          <p:nvPr>
            <p:ph idx="1"/>
          </p:nvPr>
        </p:nvSpPr>
        <p:spPr>
          <a:xfrm>
            <a:off x="628953" y="1253331"/>
            <a:ext cx="9981417" cy="4351338"/>
          </a:xfrm>
        </p:spPr>
        <p:txBody>
          <a:bodyPr>
            <a:normAutofit/>
          </a:bodyPr>
          <a:lstStyle/>
          <a:p>
            <a:r>
              <a:rPr lang="en-US" dirty="0"/>
              <a:t>Initial Conditions</a:t>
            </a:r>
          </a:p>
          <a:p>
            <a:pPr lvl="1"/>
            <a:r>
              <a:rPr lang="en-US" dirty="0"/>
              <a:t>Experimental data mapped to R5 volumes and solids </a:t>
            </a:r>
          </a:p>
          <a:p>
            <a:pPr lvl="1"/>
            <a:r>
              <a:rPr lang="en-US" dirty="0"/>
              <a:t>R5 is ran for 100 seconds to even out pressure differences</a:t>
            </a:r>
          </a:p>
          <a:p>
            <a:pPr lvl="1"/>
            <a:r>
              <a:rPr lang="en-US" dirty="0"/>
              <a:t>Custom TDJ implemented for circulator</a:t>
            </a:r>
          </a:p>
          <a:p>
            <a:pPr lvl="2"/>
            <a:r>
              <a:rPr lang="en-US" dirty="0"/>
              <a:t>Inadequate data to implement a PUMP card</a:t>
            </a:r>
          </a:p>
          <a:p>
            <a:pPr lvl="2"/>
            <a:r>
              <a:rPr lang="en-US" dirty="0"/>
              <a:t>Flow rate calculated via polynomial fitting w/ vendor data and empirical pressure data</a:t>
            </a:r>
          </a:p>
          <a:p>
            <a:pPr lvl="2"/>
            <a:r>
              <a:rPr lang="en-US" dirty="0"/>
              <a:t>Thermodynamic states obtained using EES</a:t>
            </a:r>
          </a:p>
          <a:p>
            <a:r>
              <a:rPr lang="en-US" dirty="0"/>
              <a:t>Seven unique decks</a:t>
            </a:r>
          </a:p>
          <a:p>
            <a:pPr lvl="1"/>
            <a:r>
              <a:rPr lang="en-US" dirty="0"/>
              <a:t>4 without the SG (1.25x, 1x, 0.75x, 0.5x) MFR</a:t>
            </a:r>
          </a:p>
          <a:p>
            <a:pPr lvl="1"/>
            <a:r>
              <a:rPr lang="en-US" dirty="0"/>
              <a:t>4 with SG (1.25x, 1x, 0.75x, 0.5x) MFR</a:t>
            </a:r>
          </a:p>
          <a:p>
            <a:endParaRPr lang="en-US" dirty="0"/>
          </a:p>
          <a:p>
            <a:pPr lvl="1"/>
            <a:endParaRPr lang="en-US" dirty="0"/>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5" name="Picture 2" descr="See the source image">
            <a:extLst>
              <a:ext uri="{FF2B5EF4-FFF2-40B4-BE49-F238E27FC236}">
                <a16:creationId xmlns:a16="http://schemas.microsoft.com/office/drawing/2014/main" id="{2E3B13CC-2C24-4185-9F28-93BBD85C82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735581"/>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4026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B8D59-77FC-478E-B521-FDA2443AABDF}"/>
              </a:ext>
            </a:extLst>
          </p:cNvPr>
          <p:cNvSpPr>
            <a:spLocks noGrp="1"/>
          </p:cNvSpPr>
          <p:nvPr>
            <p:ph type="title"/>
          </p:nvPr>
        </p:nvSpPr>
        <p:spPr/>
        <p:txBody>
          <a:bodyPr/>
          <a:lstStyle/>
          <a:p>
            <a:r>
              <a:rPr lang="en-US" dirty="0"/>
              <a:t>Next Steps</a:t>
            </a:r>
          </a:p>
        </p:txBody>
      </p:sp>
      <p:sp>
        <p:nvSpPr>
          <p:cNvPr id="3" name="Text Placeholder 2">
            <a:extLst>
              <a:ext uri="{FF2B5EF4-FFF2-40B4-BE49-F238E27FC236}">
                <a16:creationId xmlns:a16="http://schemas.microsoft.com/office/drawing/2014/main" id="{F0310EF8-6DE5-47A9-A787-DBD6A9251AB0}"/>
              </a:ext>
            </a:extLst>
          </p:cNvPr>
          <p:cNvSpPr>
            <a:spLocks noGrp="1"/>
          </p:cNvSpPr>
          <p:nvPr>
            <p:ph type="body" idx="1"/>
          </p:nvPr>
        </p:nvSpPr>
        <p:spPr/>
        <p:txBody>
          <a:bodyPr/>
          <a:lstStyle/>
          <a:p>
            <a:r>
              <a:rPr lang="en-US" dirty="0"/>
              <a:t>What improvements can be done via simulations?</a:t>
            </a:r>
          </a:p>
        </p:txBody>
      </p:sp>
    </p:spTree>
    <p:extLst>
      <p:ext uri="{BB962C8B-B14F-4D97-AF65-F5344CB8AC3E}">
        <p14:creationId xmlns:p14="http://schemas.microsoft.com/office/powerpoint/2010/main" val="581351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23" y="313857"/>
            <a:ext cx="11214705" cy="1325563"/>
          </a:xfrm>
        </p:spPr>
        <p:txBody>
          <a:bodyPr/>
          <a:lstStyle/>
          <a:p>
            <a:r>
              <a:rPr lang="en-US" dirty="0"/>
              <a:t>Simulation Methods</a:t>
            </a:r>
          </a:p>
        </p:txBody>
      </p:sp>
      <p:sp>
        <p:nvSpPr>
          <p:cNvPr id="3" name="Content Placeholder 2"/>
          <p:cNvSpPr>
            <a:spLocks noGrp="1"/>
          </p:cNvSpPr>
          <p:nvPr>
            <p:ph idx="1"/>
          </p:nvPr>
        </p:nvSpPr>
        <p:spPr>
          <a:xfrm>
            <a:off x="498324" y="1825625"/>
            <a:ext cx="9981417" cy="4351338"/>
          </a:xfrm>
        </p:spPr>
        <p:txBody>
          <a:bodyPr>
            <a:normAutofit/>
          </a:bodyPr>
          <a:lstStyle/>
          <a:p>
            <a:r>
              <a:rPr lang="en-US" dirty="0"/>
              <a:t>Simulate PG-02 to find loss coefficients</a:t>
            </a:r>
          </a:p>
          <a:p>
            <a:pPr lvl="1"/>
            <a:r>
              <a:rPr lang="en-US" dirty="0"/>
              <a:t>MFR characterization test (Venturi)</a:t>
            </a:r>
          </a:p>
          <a:p>
            <a:pPr lvl="1"/>
            <a:r>
              <a:rPr lang="en-US" dirty="0"/>
              <a:t>Find loss coefficients for upper and lower plenums</a:t>
            </a:r>
          </a:p>
          <a:p>
            <a:pPr lvl="1"/>
            <a:r>
              <a:rPr lang="en-US" dirty="0"/>
              <a:t>Fix system pressure with TDV @ 200-0600</a:t>
            </a:r>
          </a:p>
          <a:p>
            <a:endParaRPr lang="en-US" dirty="0"/>
          </a:p>
          <a:p>
            <a:pPr lvl="1"/>
            <a:endParaRPr lang="en-US" dirty="0"/>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5" name="Picture 2" descr="See the source image">
            <a:extLst>
              <a:ext uri="{FF2B5EF4-FFF2-40B4-BE49-F238E27FC236}">
                <a16:creationId xmlns:a16="http://schemas.microsoft.com/office/drawing/2014/main" id="{2E3B13CC-2C24-4185-9F28-93BBD85C82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735581"/>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9749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7274731-4FC8-4971-9ED3-5A0CD9E87D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4472" y="0"/>
            <a:ext cx="4679576" cy="2563062"/>
          </a:xfrm>
          <a:prstGeom prst="rect">
            <a:avLst/>
          </a:prstGeom>
        </p:spPr>
      </p:pic>
      <p:pic>
        <p:nvPicPr>
          <p:cNvPr id="13" name="Picture 12">
            <a:extLst>
              <a:ext uri="{FF2B5EF4-FFF2-40B4-BE49-F238E27FC236}">
                <a16:creationId xmlns:a16="http://schemas.microsoft.com/office/drawing/2014/main" id="{F5D01602-8612-4C31-A0DB-3371D010A15F}"/>
              </a:ext>
            </a:extLst>
          </p:cNvPr>
          <p:cNvPicPr>
            <a:picLocks noChangeAspect="1"/>
          </p:cNvPicPr>
          <p:nvPr/>
        </p:nvPicPr>
        <p:blipFill>
          <a:blip r:embed="rId4"/>
          <a:stretch>
            <a:fillRect/>
          </a:stretch>
        </p:blipFill>
        <p:spPr>
          <a:xfrm>
            <a:off x="268940" y="2854210"/>
            <a:ext cx="4679577" cy="2881458"/>
          </a:xfrm>
          <a:prstGeom prst="rect">
            <a:avLst/>
          </a:prstGeom>
        </p:spPr>
      </p:pic>
      <p:pic>
        <p:nvPicPr>
          <p:cNvPr id="15" name="Picture 14">
            <a:extLst>
              <a:ext uri="{FF2B5EF4-FFF2-40B4-BE49-F238E27FC236}">
                <a16:creationId xmlns:a16="http://schemas.microsoft.com/office/drawing/2014/main" id="{7DA4F6C9-1F2E-4C7B-8733-D3A8B300CA9F}"/>
              </a:ext>
            </a:extLst>
          </p:cNvPr>
          <p:cNvPicPr>
            <a:picLocks noChangeAspect="1"/>
          </p:cNvPicPr>
          <p:nvPr/>
        </p:nvPicPr>
        <p:blipFill>
          <a:blip r:embed="rId5"/>
          <a:stretch>
            <a:fillRect/>
          </a:stretch>
        </p:blipFill>
        <p:spPr>
          <a:xfrm>
            <a:off x="6839828" y="3172606"/>
            <a:ext cx="4742082" cy="2563062"/>
          </a:xfrm>
          <a:prstGeom prst="rect">
            <a:avLst/>
          </a:prstGeom>
        </p:spPr>
      </p:pic>
    </p:spTree>
    <p:extLst>
      <p:ext uri="{BB962C8B-B14F-4D97-AF65-F5344CB8AC3E}">
        <p14:creationId xmlns:p14="http://schemas.microsoft.com/office/powerpoint/2010/main" val="681195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dirty="0"/>
              <a:t>Descriptions</a:t>
            </a:r>
          </a:p>
          <a:p>
            <a:pPr lvl="1"/>
            <a:r>
              <a:rPr lang="en-US" dirty="0"/>
              <a:t>What is the OSU HTTF?</a:t>
            </a:r>
          </a:p>
          <a:p>
            <a:pPr lvl="1"/>
            <a:r>
              <a:rPr lang="en-US" dirty="0"/>
              <a:t>Existing QA-Certified HTTF RELAP5-3D Deck</a:t>
            </a:r>
          </a:p>
          <a:p>
            <a:pPr lvl="1"/>
            <a:r>
              <a:rPr lang="en-US" dirty="0"/>
              <a:t>PG-28 Test</a:t>
            </a:r>
          </a:p>
          <a:p>
            <a:r>
              <a:rPr lang="en-US" dirty="0"/>
              <a:t>Simulations</a:t>
            </a:r>
          </a:p>
          <a:p>
            <a:pPr lvl="1"/>
            <a:r>
              <a:rPr lang="en-US" dirty="0"/>
              <a:t>Methods</a:t>
            </a:r>
          </a:p>
          <a:p>
            <a:pPr lvl="1"/>
            <a:r>
              <a:rPr lang="en-US" dirty="0"/>
              <a:t>Results</a:t>
            </a:r>
          </a:p>
          <a:p>
            <a:pPr lvl="1"/>
            <a:r>
              <a:rPr lang="en-US" dirty="0"/>
              <a:t>Analysis</a:t>
            </a:r>
          </a:p>
          <a:p>
            <a:pPr lvl="1"/>
            <a:r>
              <a:rPr lang="en-US" dirty="0"/>
              <a:t>Conclusions</a:t>
            </a:r>
          </a:p>
          <a:p>
            <a:endParaRPr lang="en-US" dirty="0"/>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5" name="Picture 2" descr="See the source image">
            <a:extLst>
              <a:ext uri="{FF2B5EF4-FFF2-40B4-BE49-F238E27FC236}">
                <a16:creationId xmlns:a16="http://schemas.microsoft.com/office/drawing/2014/main" id="{77DB1607-B0D9-473F-954E-D5859FE040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735581"/>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3102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0CC95D1-F25A-4CDB-92D2-5EF5099C6633}"/>
              </a:ext>
            </a:extLst>
          </p:cNvPr>
          <p:cNvPicPr>
            <a:picLocks noChangeAspect="1"/>
          </p:cNvPicPr>
          <p:nvPr/>
        </p:nvPicPr>
        <p:blipFill>
          <a:blip r:embed="rId3"/>
          <a:stretch>
            <a:fillRect/>
          </a:stretch>
        </p:blipFill>
        <p:spPr>
          <a:xfrm>
            <a:off x="0" y="0"/>
            <a:ext cx="4765431" cy="3120483"/>
          </a:xfrm>
          <a:prstGeom prst="rect">
            <a:avLst/>
          </a:prstGeom>
        </p:spPr>
      </p:pic>
      <p:pic>
        <p:nvPicPr>
          <p:cNvPr id="5" name="Picture 4">
            <a:extLst>
              <a:ext uri="{FF2B5EF4-FFF2-40B4-BE49-F238E27FC236}">
                <a16:creationId xmlns:a16="http://schemas.microsoft.com/office/drawing/2014/main" id="{A1DE3EB5-5E80-495B-8B66-D6C298A008D3}"/>
              </a:ext>
            </a:extLst>
          </p:cNvPr>
          <p:cNvPicPr>
            <a:picLocks noChangeAspect="1"/>
          </p:cNvPicPr>
          <p:nvPr/>
        </p:nvPicPr>
        <p:blipFill>
          <a:blip r:embed="rId4"/>
          <a:stretch>
            <a:fillRect/>
          </a:stretch>
        </p:blipFill>
        <p:spPr>
          <a:xfrm>
            <a:off x="422031" y="3395515"/>
            <a:ext cx="4343400" cy="3462485"/>
          </a:xfrm>
          <a:prstGeom prst="rect">
            <a:avLst/>
          </a:prstGeom>
        </p:spPr>
      </p:pic>
      <p:pic>
        <p:nvPicPr>
          <p:cNvPr id="8" name="Picture 7">
            <a:extLst>
              <a:ext uri="{FF2B5EF4-FFF2-40B4-BE49-F238E27FC236}">
                <a16:creationId xmlns:a16="http://schemas.microsoft.com/office/drawing/2014/main" id="{D363D75F-EFE8-4FCF-B387-457063787FE9}"/>
              </a:ext>
            </a:extLst>
          </p:cNvPr>
          <p:cNvPicPr>
            <a:picLocks noChangeAspect="1"/>
          </p:cNvPicPr>
          <p:nvPr/>
        </p:nvPicPr>
        <p:blipFill>
          <a:blip r:embed="rId5"/>
          <a:stretch>
            <a:fillRect/>
          </a:stretch>
        </p:blipFill>
        <p:spPr>
          <a:xfrm>
            <a:off x="5919054" y="0"/>
            <a:ext cx="6272946" cy="3924972"/>
          </a:xfrm>
          <a:prstGeom prst="rect">
            <a:avLst/>
          </a:prstGeom>
        </p:spPr>
      </p:pic>
    </p:spTree>
    <p:extLst>
      <p:ext uri="{BB962C8B-B14F-4D97-AF65-F5344CB8AC3E}">
        <p14:creationId xmlns:p14="http://schemas.microsoft.com/office/powerpoint/2010/main" val="4046864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23" y="313857"/>
            <a:ext cx="11214705" cy="1325563"/>
          </a:xfrm>
        </p:spPr>
        <p:txBody>
          <a:bodyPr/>
          <a:lstStyle/>
          <a:p>
            <a:r>
              <a:rPr lang="en-US" dirty="0"/>
              <a:t>Simulation Methods</a:t>
            </a:r>
          </a:p>
        </p:txBody>
      </p:sp>
      <p:sp>
        <p:nvSpPr>
          <p:cNvPr id="3" name="Content Placeholder 2"/>
          <p:cNvSpPr>
            <a:spLocks noGrp="1"/>
          </p:cNvSpPr>
          <p:nvPr>
            <p:ph idx="1"/>
          </p:nvPr>
        </p:nvSpPr>
        <p:spPr>
          <a:xfrm>
            <a:off x="498324" y="1825625"/>
            <a:ext cx="9981417" cy="4351338"/>
          </a:xfrm>
        </p:spPr>
        <p:txBody>
          <a:bodyPr>
            <a:normAutofit/>
          </a:bodyPr>
          <a:lstStyle/>
          <a:p>
            <a:r>
              <a:rPr lang="en-US" dirty="0"/>
              <a:t>Simulate PG-02 to find loss coefficients</a:t>
            </a:r>
          </a:p>
          <a:p>
            <a:pPr lvl="1"/>
            <a:r>
              <a:rPr lang="en-US" dirty="0"/>
              <a:t>MFR characterization test (Venturi)</a:t>
            </a:r>
          </a:p>
          <a:p>
            <a:pPr lvl="1"/>
            <a:r>
              <a:rPr lang="en-US" dirty="0"/>
              <a:t>Find loss coefficients for upper and lower plenums (CFD)</a:t>
            </a:r>
          </a:p>
          <a:p>
            <a:pPr lvl="1"/>
            <a:r>
              <a:rPr lang="en-US" dirty="0"/>
              <a:t>Find surface roughness of material used</a:t>
            </a:r>
          </a:p>
          <a:p>
            <a:pPr lvl="1"/>
            <a:r>
              <a:rPr lang="en-US" dirty="0"/>
              <a:t>Fix system pressure with TDV @ 200-0600</a:t>
            </a:r>
          </a:p>
          <a:p>
            <a:r>
              <a:rPr lang="en-US" dirty="0"/>
              <a:t>Retest PG-26 and PG-28 </a:t>
            </a:r>
            <a:r>
              <a:rPr lang="en-US" dirty="0" err="1"/>
              <a:t>heatup</a:t>
            </a:r>
            <a:endParaRPr lang="en-US" dirty="0"/>
          </a:p>
          <a:p>
            <a:pPr lvl="1"/>
            <a:r>
              <a:rPr lang="en-US" dirty="0"/>
              <a:t>Perform sensitivity study for core material properties</a:t>
            </a:r>
          </a:p>
          <a:p>
            <a:pPr lvl="1"/>
            <a:r>
              <a:rPr lang="en-US" dirty="0"/>
              <a:t>Verify solid/fluid average temperatures at each core block level</a:t>
            </a:r>
          </a:p>
          <a:p>
            <a:pPr lvl="1"/>
            <a:r>
              <a:rPr lang="en-US" dirty="0"/>
              <a:t>Look into coupling MOOSE w/ STAR upper plenum model</a:t>
            </a:r>
          </a:p>
          <a:p>
            <a:pPr lvl="1"/>
            <a:endParaRPr lang="en-US" dirty="0"/>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5" name="Picture 2" descr="See the source image">
            <a:extLst>
              <a:ext uri="{FF2B5EF4-FFF2-40B4-BE49-F238E27FC236}">
                <a16:creationId xmlns:a16="http://schemas.microsoft.com/office/drawing/2014/main" id="{2E3B13CC-2C24-4185-9F28-93BBD85C82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735581"/>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1335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EB9F6-EE0C-4CAC-A139-B341DC4D2D28}"/>
              </a:ext>
            </a:extLst>
          </p:cNvPr>
          <p:cNvSpPr>
            <a:spLocks noGrp="1"/>
          </p:cNvSpPr>
          <p:nvPr>
            <p:ph type="title"/>
          </p:nvPr>
        </p:nvSpPr>
        <p:spPr/>
        <p:txBody>
          <a:bodyPr/>
          <a:lstStyle/>
          <a:p>
            <a:r>
              <a:rPr lang="en-US" dirty="0"/>
              <a:t>Additional Resources for HTTF Tests</a:t>
            </a:r>
          </a:p>
        </p:txBody>
      </p:sp>
      <p:pic>
        <p:nvPicPr>
          <p:cNvPr id="4" name="Picture 3">
            <a:extLst>
              <a:ext uri="{FF2B5EF4-FFF2-40B4-BE49-F238E27FC236}">
                <a16:creationId xmlns:a16="http://schemas.microsoft.com/office/drawing/2014/main" id="{19D236AB-7BE6-4F75-9D38-2BB5679925B6}"/>
              </a:ext>
            </a:extLst>
          </p:cNvPr>
          <p:cNvPicPr>
            <a:picLocks noChangeAspect="1"/>
          </p:cNvPicPr>
          <p:nvPr/>
        </p:nvPicPr>
        <p:blipFill>
          <a:blip r:embed="rId3"/>
          <a:stretch>
            <a:fillRect/>
          </a:stretch>
        </p:blipFill>
        <p:spPr>
          <a:xfrm>
            <a:off x="1309703" y="1482302"/>
            <a:ext cx="8936266" cy="5010573"/>
          </a:xfrm>
          <a:prstGeom prst="rect">
            <a:avLst/>
          </a:prstGeom>
        </p:spPr>
      </p:pic>
    </p:spTree>
    <p:extLst>
      <p:ext uri="{BB962C8B-B14F-4D97-AF65-F5344CB8AC3E}">
        <p14:creationId xmlns:p14="http://schemas.microsoft.com/office/powerpoint/2010/main" val="347284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EB9F6-EE0C-4CAC-A139-B341DC4D2D28}"/>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8515E52F-80E8-4CC1-904B-E7AD81F72FF5}"/>
              </a:ext>
            </a:extLst>
          </p:cNvPr>
          <p:cNvSpPr>
            <a:spLocks noGrp="1"/>
          </p:cNvSpPr>
          <p:nvPr>
            <p:ph idx="1"/>
          </p:nvPr>
        </p:nvSpPr>
        <p:spPr/>
        <p:txBody>
          <a:bodyPr>
            <a:normAutofit fontScale="77500" lnSpcReduction="20000"/>
          </a:bodyPr>
          <a:lstStyle/>
          <a:p>
            <a:pPr marR="457200" algn="l"/>
            <a:r>
              <a:rPr lang="en-US" dirty="0">
                <a:latin typeface="Calibri" panose="020F0502020204030204" pitchFamily="34" charset="0"/>
              </a:rPr>
              <a:t>Woods, B. G. (2018). OSU High Temperature Test Facility Design Technical Report, OSU-HTTF-TECH-003-R2.</a:t>
            </a:r>
          </a:p>
          <a:p>
            <a:pPr marR="457200" algn="l"/>
            <a:r>
              <a:rPr lang="en-US" dirty="0">
                <a:latin typeface="Calibri" panose="020F0502020204030204" pitchFamily="34" charset="0"/>
              </a:rPr>
              <a:t>Woods, B. G. (2019). PG-35 Zero Power Crossover Duct Exchange Flow and Diffusion Test 1, OSU-HTTF-TAR-028-R0.</a:t>
            </a:r>
          </a:p>
          <a:p>
            <a:pPr marR="457200" algn="l"/>
            <a:r>
              <a:rPr lang="en-US" b="0" i="0" dirty="0">
                <a:solidFill>
                  <a:srgbClr val="000000"/>
                </a:solidFill>
                <a:effectLst/>
                <a:latin typeface="Calibri" panose="020F0502020204030204" pitchFamily="34" charset="0"/>
              </a:rPr>
              <a:t>K. </a:t>
            </a:r>
            <a:r>
              <a:rPr lang="en-US" b="0" i="0" dirty="0" err="1">
                <a:solidFill>
                  <a:srgbClr val="000000"/>
                </a:solidFill>
                <a:effectLst/>
                <a:latin typeface="Calibri" panose="020F0502020204030204" pitchFamily="34" charset="0"/>
              </a:rPr>
              <a:t>Brumback</a:t>
            </a:r>
            <a:r>
              <a:rPr lang="en-US" b="0" i="0" dirty="0">
                <a:solidFill>
                  <a:srgbClr val="000000"/>
                </a:solidFill>
                <a:effectLst/>
                <a:latin typeface="Calibri" panose="020F0502020204030204" pitchFamily="34" charset="0"/>
              </a:rPr>
              <a:t>, “Effect of Initial System Temperature on Initiation of Natural Circulation during a Depressurized Conduction Cooldown Event in the High Temperature Test Facility.,” Thesis, Oregon State University, 2020.</a:t>
            </a:r>
          </a:p>
          <a:p>
            <a:pPr marR="457200" algn="l"/>
            <a:r>
              <a:rPr lang="en-US" b="0" i="0" dirty="0" err="1">
                <a:solidFill>
                  <a:srgbClr val="000000"/>
                </a:solidFill>
                <a:effectLst/>
                <a:latin typeface="Calibri" panose="020F0502020204030204" pitchFamily="34" charset="0"/>
              </a:rPr>
              <a:t>Louria</a:t>
            </a:r>
            <a:r>
              <a:rPr lang="en-US" b="0" i="0" dirty="0">
                <a:solidFill>
                  <a:srgbClr val="000000"/>
                </a:solidFill>
                <a:effectLst/>
                <a:latin typeface="Calibri" panose="020F0502020204030204" pitchFamily="34" charset="0"/>
              </a:rPr>
              <a:t>, S. (2019). Instrumentation Plan for the OSU High Temperature Test Facility, OSU-HTTF-TECH-002-R4.</a:t>
            </a:r>
          </a:p>
          <a:p>
            <a:pPr marR="457200" algn="l"/>
            <a:r>
              <a:rPr lang="en-US" b="0" i="0" dirty="0" err="1">
                <a:solidFill>
                  <a:srgbClr val="000000"/>
                </a:solidFill>
                <a:effectLst/>
                <a:latin typeface="Calibri" panose="020F0502020204030204" pitchFamily="34" charset="0"/>
              </a:rPr>
              <a:t>Epiney</a:t>
            </a:r>
            <a:r>
              <a:rPr lang="en-US" b="0" i="0" dirty="0">
                <a:solidFill>
                  <a:srgbClr val="000000"/>
                </a:solidFill>
                <a:effectLst/>
                <a:latin typeface="Calibri" panose="020F0502020204030204" pitchFamily="34" charset="0"/>
              </a:rPr>
              <a:t>, A. (2020). RELAP5-3D Modeling of High Temperature Test Facility Test PG-26, INL/EXT-20-59902.</a:t>
            </a:r>
          </a:p>
          <a:p>
            <a:pPr algn="l"/>
            <a:r>
              <a:rPr lang="en-US" b="0" i="0" dirty="0">
                <a:solidFill>
                  <a:srgbClr val="000000"/>
                </a:solidFill>
                <a:effectLst/>
                <a:latin typeface="Calibri" panose="020F0502020204030204" pitchFamily="34" charset="0"/>
              </a:rPr>
              <a:t>‌</a:t>
            </a:r>
            <a:r>
              <a:rPr lang="en-US" dirty="0">
                <a:hlinkClick r:id="rId3"/>
              </a:rPr>
              <a:t>DOE/ID-Number (inl.gov)</a:t>
            </a:r>
            <a:endParaRPr lang="en-US" b="0" i="0" dirty="0">
              <a:solidFill>
                <a:srgbClr val="000000"/>
              </a:solidFill>
              <a:effectLst/>
              <a:latin typeface="Calibri" panose="020F0502020204030204" pitchFamily="34" charset="0"/>
            </a:endParaRPr>
          </a:p>
          <a:p>
            <a:endParaRPr lang="en-US" dirty="0"/>
          </a:p>
        </p:txBody>
      </p:sp>
    </p:spTree>
    <p:extLst>
      <p:ext uri="{BB962C8B-B14F-4D97-AF65-F5344CB8AC3E}">
        <p14:creationId xmlns:p14="http://schemas.microsoft.com/office/powerpoint/2010/main" val="2205357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B8D59-77FC-478E-B521-FDA2443AABDF}"/>
              </a:ext>
            </a:extLst>
          </p:cNvPr>
          <p:cNvSpPr>
            <a:spLocks noGrp="1"/>
          </p:cNvSpPr>
          <p:nvPr>
            <p:ph type="title"/>
          </p:nvPr>
        </p:nvSpPr>
        <p:spPr/>
        <p:txBody>
          <a:bodyPr/>
          <a:lstStyle/>
          <a:p>
            <a:r>
              <a:rPr lang="en-US" dirty="0"/>
              <a:t>Questions?</a:t>
            </a:r>
          </a:p>
        </p:txBody>
      </p:sp>
      <p:sp>
        <p:nvSpPr>
          <p:cNvPr id="3" name="Text Placeholder 2">
            <a:extLst>
              <a:ext uri="{FF2B5EF4-FFF2-40B4-BE49-F238E27FC236}">
                <a16:creationId xmlns:a16="http://schemas.microsoft.com/office/drawing/2014/main" id="{F0310EF8-6DE5-47A9-A787-DBD6A9251AB0}"/>
              </a:ext>
            </a:extLst>
          </p:cNvPr>
          <p:cNvSpPr>
            <a:spLocks noGrp="1"/>
          </p:cNvSpPr>
          <p:nvPr>
            <p:ph type="body" idx="1"/>
          </p:nvPr>
        </p:nvSpPr>
        <p:spPr/>
        <p:txBody>
          <a:bodyPr/>
          <a:lstStyle/>
          <a:p>
            <a:r>
              <a:rPr lang="en-US" dirty="0"/>
              <a:t>Contact email: halstedj@oregonstate.edu</a:t>
            </a:r>
          </a:p>
        </p:txBody>
      </p:sp>
    </p:spTree>
    <p:extLst>
      <p:ext uri="{BB962C8B-B14F-4D97-AF65-F5344CB8AC3E}">
        <p14:creationId xmlns:p14="http://schemas.microsoft.com/office/powerpoint/2010/main" val="3383004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B8D59-77FC-478E-B521-FDA2443AABDF}"/>
              </a:ext>
            </a:extLst>
          </p:cNvPr>
          <p:cNvSpPr>
            <a:spLocks noGrp="1"/>
          </p:cNvSpPr>
          <p:nvPr>
            <p:ph type="title"/>
          </p:nvPr>
        </p:nvSpPr>
        <p:spPr/>
        <p:txBody>
          <a:bodyPr/>
          <a:lstStyle/>
          <a:p>
            <a:r>
              <a:rPr lang="en-US" dirty="0"/>
              <a:t>Oregon State University High Temperature Test Facility</a:t>
            </a:r>
          </a:p>
        </p:txBody>
      </p:sp>
      <p:sp>
        <p:nvSpPr>
          <p:cNvPr id="3" name="Text Placeholder 2">
            <a:extLst>
              <a:ext uri="{FF2B5EF4-FFF2-40B4-BE49-F238E27FC236}">
                <a16:creationId xmlns:a16="http://schemas.microsoft.com/office/drawing/2014/main" id="{F0310EF8-6DE5-47A9-A787-DBD6A9251AB0}"/>
              </a:ext>
            </a:extLst>
          </p:cNvPr>
          <p:cNvSpPr>
            <a:spLocks noGrp="1"/>
          </p:cNvSpPr>
          <p:nvPr>
            <p:ph type="body" idx="1"/>
          </p:nvPr>
        </p:nvSpPr>
        <p:spPr/>
        <p:txBody>
          <a:bodyPr/>
          <a:lstStyle/>
          <a:p>
            <a:r>
              <a:rPr lang="en-US" dirty="0"/>
              <a:t>What is it?</a:t>
            </a:r>
          </a:p>
        </p:txBody>
      </p:sp>
    </p:spTree>
    <p:extLst>
      <p:ext uri="{BB962C8B-B14F-4D97-AF65-F5344CB8AC3E}">
        <p14:creationId xmlns:p14="http://schemas.microsoft.com/office/powerpoint/2010/main" val="1253490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23" y="313857"/>
            <a:ext cx="11214705" cy="1325563"/>
          </a:xfrm>
        </p:spPr>
        <p:txBody>
          <a:bodyPr/>
          <a:lstStyle/>
          <a:p>
            <a:r>
              <a:rPr lang="en-US" dirty="0"/>
              <a:t>General Description</a:t>
            </a:r>
          </a:p>
        </p:txBody>
      </p:sp>
      <p:sp>
        <p:nvSpPr>
          <p:cNvPr id="3" name="Content Placeholder 2"/>
          <p:cNvSpPr>
            <a:spLocks noGrp="1"/>
          </p:cNvSpPr>
          <p:nvPr>
            <p:ph idx="1"/>
          </p:nvPr>
        </p:nvSpPr>
        <p:spPr>
          <a:xfrm>
            <a:off x="498324" y="1825625"/>
            <a:ext cx="7265111" cy="4351338"/>
          </a:xfrm>
        </p:spPr>
        <p:txBody>
          <a:bodyPr/>
          <a:lstStyle/>
          <a:p>
            <a:r>
              <a:rPr lang="en-US" sz="2400" dirty="0"/>
              <a:t>Integral effects test facility for the General Atomics MHTGR</a:t>
            </a:r>
          </a:p>
          <a:p>
            <a:pPr lvl="1"/>
            <a:r>
              <a:rPr lang="en-US" sz="2000" dirty="0"/>
              <a:t>1/64</a:t>
            </a:r>
            <a:r>
              <a:rPr lang="en-US" sz="2000" baseline="30000" dirty="0"/>
              <a:t>th</a:t>
            </a:r>
            <a:r>
              <a:rPr lang="en-US" sz="2000" dirty="0"/>
              <a:t> in volume, 1/4</a:t>
            </a:r>
            <a:r>
              <a:rPr lang="en-US" sz="2000" baseline="30000" dirty="0"/>
              <a:t>th</a:t>
            </a:r>
            <a:r>
              <a:rPr lang="en-US" sz="2000" dirty="0"/>
              <a:t> in diameter</a:t>
            </a:r>
          </a:p>
          <a:p>
            <a:pPr lvl="1"/>
            <a:r>
              <a:rPr lang="en-US" sz="2000" dirty="0"/>
              <a:t>Utilizes helium as working fluid</a:t>
            </a:r>
          </a:p>
          <a:p>
            <a:r>
              <a:rPr lang="en-US" sz="2400" dirty="0"/>
              <a:t>Prismatic blocks are heated with </a:t>
            </a:r>
            <a:r>
              <a:rPr lang="en-US" sz="2400" dirty="0" err="1"/>
              <a:t>dogbone</a:t>
            </a:r>
            <a:r>
              <a:rPr lang="en-US" sz="2400" dirty="0"/>
              <a:t>-shaped graphite heaters</a:t>
            </a:r>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6" name="Picture 5">
            <a:extLst>
              <a:ext uri="{FF2B5EF4-FFF2-40B4-BE49-F238E27FC236}">
                <a16:creationId xmlns:a16="http://schemas.microsoft.com/office/drawing/2014/main" id="{1E66B9AC-F175-4B50-A56A-958D6CAB5262}"/>
              </a:ext>
            </a:extLst>
          </p:cNvPr>
          <p:cNvPicPr>
            <a:picLocks noChangeAspect="1"/>
          </p:cNvPicPr>
          <p:nvPr/>
        </p:nvPicPr>
        <p:blipFill>
          <a:blip r:embed="rId3"/>
          <a:stretch>
            <a:fillRect/>
          </a:stretch>
        </p:blipFill>
        <p:spPr>
          <a:xfrm>
            <a:off x="8747312" y="0"/>
            <a:ext cx="3397037" cy="4351338"/>
          </a:xfrm>
          <a:prstGeom prst="rect">
            <a:avLst/>
          </a:prstGeom>
        </p:spPr>
      </p:pic>
      <p:pic>
        <p:nvPicPr>
          <p:cNvPr id="8" name="Picture 2" descr="See the source image">
            <a:extLst>
              <a:ext uri="{FF2B5EF4-FFF2-40B4-BE49-F238E27FC236}">
                <a16:creationId xmlns:a16="http://schemas.microsoft.com/office/drawing/2014/main" id="{212A551C-CC68-4130-AE54-AC96257E4A3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5615753"/>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0598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23" y="313857"/>
            <a:ext cx="11214705" cy="1325563"/>
          </a:xfrm>
        </p:spPr>
        <p:txBody>
          <a:bodyPr/>
          <a:lstStyle/>
          <a:p>
            <a:r>
              <a:rPr lang="en-US" dirty="0"/>
              <a:t>OSU HTTF System Layout</a:t>
            </a:r>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5" name="Picture 4">
            <a:extLst>
              <a:ext uri="{FF2B5EF4-FFF2-40B4-BE49-F238E27FC236}">
                <a16:creationId xmlns:a16="http://schemas.microsoft.com/office/drawing/2014/main" id="{37311981-702B-4067-933A-B9BFD56DFCA8}"/>
              </a:ext>
            </a:extLst>
          </p:cNvPr>
          <p:cNvPicPr>
            <a:picLocks noChangeAspect="1"/>
          </p:cNvPicPr>
          <p:nvPr/>
        </p:nvPicPr>
        <p:blipFill>
          <a:blip r:embed="rId3"/>
          <a:stretch>
            <a:fillRect/>
          </a:stretch>
        </p:blipFill>
        <p:spPr>
          <a:xfrm>
            <a:off x="2061129" y="1744452"/>
            <a:ext cx="7334591" cy="3642004"/>
          </a:xfrm>
          <a:prstGeom prst="rect">
            <a:avLst/>
          </a:prstGeom>
        </p:spPr>
      </p:pic>
      <p:pic>
        <p:nvPicPr>
          <p:cNvPr id="6" name="Picture 2" descr="See the source image">
            <a:extLst>
              <a:ext uri="{FF2B5EF4-FFF2-40B4-BE49-F238E27FC236}">
                <a16:creationId xmlns:a16="http://schemas.microsoft.com/office/drawing/2014/main" id="{E283C3E2-7388-4384-8C73-A869423D5E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5715569"/>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6754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B8D59-77FC-478E-B521-FDA2443AABDF}"/>
              </a:ext>
            </a:extLst>
          </p:cNvPr>
          <p:cNvSpPr>
            <a:spLocks noGrp="1"/>
          </p:cNvSpPr>
          <p:nvPr>
            <p:ph type="title"/>
          </p:nvPr>
        </p:nvSpPr>
        <p:spPr/>
        <p:txBody>
          <a:bodyPr/>
          <a:lstStyle/>
          <a:p>
            <a:r>
              <a:rPr lang="en-US" dirty="0"/>
              <a:t>Modelling the OSU HTTF w/ RELAP</a:t>
            </a:r>
          </a:p>
        </p:txBody>
      </p:sp>
      <p:sp>
        <p:nvSpPr>
          <p:cNvPr id="3" name="Text Placeholder 2">
            <a:extLst>
              <a:ext uri="{FF2B5EF4-FFF2-40B4-BE49-F238E27FC236}">
                <a16:creationId xmlns:a16="http://schemas.microsoft.com/office/drawing/2014/main" id="{F0310EF8-6DE5-47A9-A787-DBD6A9251AB0}"/>
              </a:ext>
            </a:extLst>
          </p:cNvPr>
          <p:cNvSpPr>
            <a:spLocks noGrp="1"/>
          </p:cNvSpPr>
          <p:nvPr>
            <p:ph type="body" idx="1"/>
          </p:nvPr>
        </p:nvSpPr>
        <p:spPr/>
        <p:txBody>
          <a:bodyPr/>
          <a:lstStyle/>
          <a:p>
            <a:r>
              <a:rPr lang="en-US" dirty="0"/>
              <a:t>Paul Bayless’ QA Deck (2018)</a:t>
            </a:r>
          </a:p>
        </p:txBody>
      </p:sp>
    </p:spTree>
    <p:extLst>
      <p:ext uri="{BB962C8B-B14F-4D97-AF65-F5344CB8AC3E}">
        <p14:creationId xmlns:p14="http://schemas.microsoft.com/office/powerpoint/2010/main" val="3495605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23" y="313857"/>
            <a:ext cx="11214705" cy="1325563"/>
          </a:xfrm>
        </p:spPr>
        <p:txBody>
          <a:bodyPr/>
          <a:lstStyle/>
          <a:p>
            <a:r>
              <a:rPr lang="en-US" dirty="0"/>
              <a:t>Facility </a:t>
            </a:r>
            <a:r>
              <a:rPr lang="en-US" dirty="0" err="1"/>
              <a:t>Nodalization</a:t>
            </a:r>
            <a:endParaRPr lang="en-US" dirty="0"/>
          </a:p>
        </p:txBody>
      </p:sp>
      <p:sp>
        <p:nvSpPr>
          <p:cNvPr id="3" name="Content Placeholder 2"/>
          <p:cNvSpPr>
            <a:spLocks noGrp="1"/>
          </p:cNvSpPr>
          <p:nvPr>
            <p:ph idx="1"/>
          </p:nvPr>
        </p:nvSpPr>
        <p:spPr>
          <a:xfrm>
            <a:off x="498323" y="1825625"/>
            <a:ext cx="5597677" cy="4351338"/>
          </a:xfrm>
        </p:spPr>
        <p:txBody>
          <a:bodyPr/>
          <a:lstStyle/>
          <a:p>
            <a:r>
              <a:rPr lang="en-US" dirty="0"/>
              <a:t>PCS, SCS, and RCCS are implemented</a:t>
            </a:r>
          </a:p>
          <a:p>
            <a:r>
              <a:rPr lang="en-US" dirty="0"/>
              <a:t>Several simplifications made for PG-28 simulation</a:t>
            </a:r>
          </a:p>
          <a:p>
            <a:pPr lvl="1"/>
            <a:r>
              <a:rPr lang="en-US" dirty="0"/>
              <a:t>Replaced 235 and 240 w/ a TDJ and branch</a:t>
            </a:r>
          </a:p>
          <a:p>
            <a:pPr lvl="1"/>
            <a:r>
              <a:rPr lang="en-US" dirty="0"/>
              <a:t>Isolated SCS from water tank by implementing TDV</a:t>
            </a:r>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5" name="Picture 4">
            <a:extLst>
              <a:ext uri="{FF2B5EF4-FFF2-40B4-BE49-F238E27FC236}">
                <a16:creationId xmlns:a16="http://schemas.microsoft.com/office/drawing/2014/main" id="{2F73ED3A-2028-4025-980A-E8B9D2E88CCF}"/>
              </a:ext>
            </a:extLst>
          </p:cNvPr>
          <p:cNvPicPr>
            <a:picLocks noChangeAspect="1"/>
          </p:cNvPicPr>
          <p:nvPr/>
        </p:nvPicPr>
        <p:blipFill>
          <a:blip r:embed="rId3"/>
          <a:stretch>
            <a:fillRect/>
          </a:stretch>
        </p:blipFill>
        <p:spPr>
          <a:xfrm>
            <a:off x="6291899" y="313857"/>
            <a:ext cx="5501309" cy="5588355"/>
          </a:xfrm>
          <a:prstGeom prst="rect">
            <a:avLst/>
          </a:prstGeom>
        </p:spPr>
      </p:pic>
      <p:pic>
        <p:nvPicPr>
          <p:cNvPr id="6" name="Picture 2" descr="See the source image">
            <a:extLst>
              <a:ext uri="{FF2B5EF4-FFF2-40B4-BE49-F238E27FC236}">
                <a16:creationId xmlns:a16="http://schemas.microsoft.com/office/drawing/2014/main" id="{FB3942AA-4DEF-408E-971E-F254A076E2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5735581"/>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7790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23" y="313857"/>
            <a:ext cx="11214705" cy="1325563"/>
          </a:xfrm>
        </p:spPr>
        <p:txBody>
          <a:bodyPr/>
          <a:lstStyle/>
          <a:p>
            <a:r>
              <a:rPr lang="en-US" dirty="0"/>
              <a:t>RPV </a:t>
            </a:r>
            <a:r>
              <a:rPr lang="en-US" dirty="0" err="1"/>
              <a:t>Nodalization</a:t>
            </a:r>
            <a:r>
              <a:rPr lang="en-US" dirty="0"/>
              <a:t> (Axial)</a:t>
            </a:r>
          </a:p>
        </p:txBody>
      </p:sp>
      <p:sp>
        <p:nvSpPr>
          <p:cNvPr id="3" name="Content Placeholder 2"/>
          <p:cNvSpPr>
            <a:spLocks noGrp="1"/>
          </p:cNvSpPr>
          <p:nvPr>
            <p:ph idx="1"/>
          </p:nvPr>
        </p:nvSpPr>
        <p:spPr>
          <a:xfrm>
            <a:off x="498323" y="1825625"/>
            <a:ext cx="7484142" cy="4351338"/>
          </a:xfrm>
        </p:spPr>
        <p:txBody>
          <a:bodyPr/>
          <a:lstStyle/>
          <a:p>
            <a:r>
              <a:rPr lang="en-US" dirty="0"/>
              <a:t>Upper and lower plenums</a:t>
            </a:r>
          </a:p>
          <a:p>
            <a:pPr lvl="1"/>
            <a:r>
              <a:rPr lang="en-US" dirty="0"/>
              <a:t>Plenums require FEM or FVM solvers</a:t>
            </a:r>
          </a:p>
          <a:p>
            <a:r>
              <a:rPr lang="en-US" dirty="0"/>
              <a:t>Five pipes constitute the core flow region</a:t>
            </a:r>
          </a:p>
          <a:p>
            <a:pPr lvl="1"/>
            <a:r>
              <a:rPr lang="en-US" dirty="0"/>
              <a:t>Two additional pipes represent helium gaps.</a:t>
            </a:r>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7" name="Picture 6">
            <a:extLst>
              <a:ext uri="{FF2B5EF4-FFF2-40B4-BE49-F238E27FC236}">
                <a16:creationId xmlns:a16="http://schemas.microsoft.com/office/drawing/2014/main" id="{04A47F06-AEB3-41A0-90DE-C6B62480BDA8}"/>
              </a:ext>
            </a:extLst>
          </p:cNvPr>
          <p:cNvPicPr>
            <a:picLocks noChangeAspect="1"/>
          </p:cNvPicPr>
          <p:nvPr/>
        </p:nvPicPr>
        <p:blipFill>
          <a:blip r:embed="rId3"/>
          <a:stretch>
            <a:fillRect/>
          </a:stretch>
        </p:blipFill>
        <p:spPr>
          <a:xfrm>
            <a:off x="8452022" y="976637"/>
            <a:ext cx="3341186" cy="5286397"/>
          </a:xfrm>
          <a:prstGeom prst="rect">
            <a:avLst/>
          </a:prstGeom>
        </p:spPr>
      </p:pic>
      <p:pic>
        <p:nvPicPr>
          <p:cNvPr id="10" name="Picture 2" descr="See the source image">
            <a:extLst>
              <a:ext uri="{FF2B5EF4-FFF2-40B4-BE49-F238E27FC236}">
                <a16:creationId xmlns:a16="http://schemas.microsoft.com/office/drawing/2014/main" id="{8A91341B-6DE9-4E60-85D3-0201FC43AB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5735581"/>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6805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23" y="313857"/>
            <a:ext cx="11214705" cy="1325563"/>
          </a:xfrm>
        </p:spPr>
        <p:txBody>
          <a:bodyPr/>
          <a:lstStyle/>
          <a:p>
            <a:r>
              <a:rPr lang="en-US" dirty="0"/>
              <a:t>RPV </a:t>
            </a:r>
            <a:r>
              <a:rPr lang="en-US" dirty="0" err="1"/>
              <a:t>Nodalization</a:t>
            </a:r>
            <a:r>
              <a:rPr lang="en-US" dirty="0"/>
              <a:t> (Radial)</a:t>
            </a:r>
          </a:p>
        </p:txBody>
      </p:sp>
      <p:sp>
        <p:nvSpPr>
          <p:cNvPr id="3" name="Content Placeholder 2"/>
          <p:cNvSpPr>
            <a:spLocks noGrp="1"/>
          </p:cNvSpPr>
          <p:nvPr>
            <p:ph idx="1"/>
          </p:nvPr>
        </p:nvSpPr>
        <p:spPr>
          <a:xfrm>
            <a:off x="599382" y="1639420"/>
            <a:ext cx="5900854" cy="4508497"/>
          </a:xfrm>
        </p:spPr>
        <p:txBody>
          <a:bodyPr/>
          <a:lstStyle/>
          <a:p>
            <a:r>
              <a:rPr lang="en-US" dirty="0"/>
              <a:t>Heaters, ceramic block, and coolant channels smeared into concentric rings</a:t>
            </a:r>
          </a:p>
          <a:p>
            <a:pPr lvl="1"/>
            <a:r>
              <a:rPr lang="en-US" dirty="0"/>
              <a:t>Heat structures incorporate heater and ceramic material properties</a:t>
            </a:r>
          </a:p>
          <a:p>
            <a:pPr lvl="1"/>
            <a:r>
              <a:rPr lang="en-US" dirty="0"/>
              <a:t>Helium gaps </a:t>
            </a:r>
            <a:r>
              <a:rPr lang="en-US" dirty="0" err="1"/>
              <a:t>btwn</a:t>
            </a:r>
            <a:r>
              <a:rPr lang="en-US" dirty="0"/>
              <a:t> heaters and ceramic implemented as rings</a:t>
            </a:r>
          </a:p>
          <a:p>
            <a:r>
              <a:rPr lang="en-US" dirty="0"/>
              <a:t>Model assumes properties only differ in the radial direction</a:t>
            </a:r>
          </a:p>
        </p:txBody>
      </p:sp>
      <p:sp>
        <p:nvSpPr>
          <p:cNvPr id="4" name="Rectangle 3"/>
          <p:cNvSpPr/>
          <p:nvPr/>
        </p:nvSpPr>
        <p:spPr>
          <a:xfrm>
            <a:off x="418143" y="5992481"/>
            <a:ext cx="1534722" cy="63883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Place logo </a:t>
            </a:r>
            <a:br>
              <a:rPr lang="en-US" sz="1200" dirty="0"/>
            </a:br>
            <a:r>
              <a:rPr lang="en-US" sz="1200" dirty="0"/>
              <a:t>or company name here</a:t>
            </a:r>
          </a:p>
        </p:txBody>
      </p:sp>
      <p:pic>
        <p:nvPicPr>
          <p:cNvPr id="6" name="Picture 5">
            <a:extLst>
              <a:ext uri="{FF2B5EF4-FFF2-40B4-BE49-F238E27FC236}">
                <a16:creationId xmlns:a16="http://schemas.microsoft.com/office/drawing/2014/main" id="{A364FB0C-3691-4EF3-91B8-2908617D0249}"/>
              </a:ext>
            </a:extLst>
          </p:cNvPr>
          <p:cNvPicPr>
            <a:picLocks noChangeAspect="1"/>
          </p:cNvPicPr>
          <p:nvPr/>
        </p:nvPicPr>
        <p:blipFill>
          <a:blip r:embed="rId3"/>
          <a:stretch>
            <a:fillRect/>
          </a:stretch>
        </p:blipFill>
        <p:spPr>
          <a:xfrm>
            <a:off x="6702354" y="0"/>
            <a:ext cx="5212792" cy="3972248"/>
          </a:xfrm>
          <a:prstGeom prst="rect">
            <a:avLst/>
          </a:prstGeom>
        </p:spPr>
      </p:pic>
      <p:pic>
        <p:nvPicPr>
          <p:cNvPr id="9" name="Picture 8">
            <a:extLst>
              <a:ext uri="{FF2B5EF4-FFF2-40B4-BE49-F238E27FC236}">
                <a16:creationId xmlns:a16="http://schemas.microsoft.com/office/drawing/2014/main" id="{10ADAE94-D623-4BC4-BF36-E91C8831C87A}"/>
              </a:ext>
            </a:extLst>
          </p:cNvPr>
          <p:cNvPicPr>
            <a:picLocks noChangeAspect="1"/>
          </p:cNvPicPr>
          <p:nvPr/>
        </p:nvPicPr>
        <p:blipFill>
          <a:blip r:embed="rId4"/>
          <a:stretch>
            <a:fillRect/>
          </a:stretch>
        </p:blipFill>
        <p:spPr>
          <a:xfrm>
            <a:off x="6500236" y="3868441"/>
            <a:ext cx="5212792" cy="2308522"/>
          </a:xfrm>
          <a:prstGeom prst="rect">
            <a:avLst/>
          </a:prstGeom>
        </p:spPr>
      </p:pic>
      <p:pic>
        <p:nvPicPr>
          <p:cNvPr id="10" name="Picture 2" descr="See the source image">
            <a:extLst>
              <a:ext uri="{FF2B5EF4-FFF2-40B4-BE49-F238E27FC236}">
                <a16:creationId xmlns:a16="http://schemas.microsoft.com/office/drawing/2014/main" id="{26381CC3-C157-495D-BBF2-B54301DCD7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735581"/>
            <a:ext cx="2504661" cy="11224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8107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ANS 16x9_02_ NEW">
  <a:themeElements>
    <a:clrScheme name="ANS_2017">
      <a:dk1>
        <a:srgbClr val="2F5496"/>
      </a:dk1>
      <a:lt1>
        <a:srgbClr val="FFFFFF"/>
      </a:lt1>
      <a:dk2>
        <a:srgbClr val="2F5496"/>
      </a:dk2>
      <a:lt2>
        <a:srgbClr val="E7E6E6"/>
      </a:lt2>
      <a:accent1>
        <a:srgbClr val="2F5496"/>
      </a:accent1>
      <a:accent2>
        <a:srgbClr val="70AD47"/>
      </a:accent2>
      <a:accent3>
        <a:srgbClr val="FFC000"/>
      </a:accent3>
      <a:accent4>
        <a:srgbClr val="8F45C7"/>
      </a:accent4>
      <a:accent5>
        <a:srgbClr val="70AD47"/>
      </a:accent5>
      <a:accent6>
        <a:srgbClr val="BFBFBF"/>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ANS 16x9_02_ NEW</Template>
  <TotalTime>641</TotalTime>
  <Words>3217</Words>
  <Application>Microsoft Office PowerPoint</Application>
  <PresentationFormat>Widescreen</PresentationFormat>
  <Paragraphs>210</Paragraphs>
  <Slides>24</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Wingdings</vt:lpstr>
      <vt:lpstr>ANS 16x9_02_ NEW</vt:lpstr>
      <vt:lpstr>Simulating OSU HTTF PG-28 Test w/ RELAP5-3D</vt:lpstr>
      <vt:lpstr>Outline</vt:lpstr>
      <vt:lpstr>Oregon State University High Temperature Test Facility</vt:lpstr>
      <vt:lpstr>General Description</vt:lpstr>
      <vt:lpstr>OSU HTTF System Layout</vt:lpstr>
      <vt:lpstr>Modelling the OSU HTTF w/ RELAP</vt:lpstr>
      <vt:lpstr>Facility Nodalization</vt:lpstr>
      <vt:lpstr>RPV Nodalization (Axial)</vt:lpstr>
      <vt:lpstr>RPV Nodalization (Radial)</vt:lpstr>
      <vt:lpstr>Procedural Guide 28 Test</vt:lpstr>
      <vt:lpstr>General Description</vt:lpstr>
      <vt:lpstr>RELAP5-3D Simulations</vt:lpstr>
      <vt:lpstr>Initial Analysis (Summary)</vt:lpstr>
      <vt:lpstr>Second Iteration Methods for Producing Decks</vt:lpstr>
      <vt:lpstr>Subsequent Tests</vt:lpstr>
      <vt:lpstr>General Description</vt:lpstr>
      <vt:lpstr>Next Steps</vt:lpstr>
      <vt:lpstr>Simulation Methods</vt:lpstr>
      <vt:lpstr>PowerPoint Presentation</vt:lpstr>
      <vt:lpstr>PowerPoint Presentation</vt:lpstr>
      <vt:lpstr>Simulation Methods</vt:lpstr>
      <vt:lpstr>Additional Resources for HTTF Tests</vt:lpstr>
      <vt:lpstr>References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Valerie Gravley</dc:creator>
  <cp:lastModifiedBy>Joshua</cp:lastModifiedBy>
  <cp:revision>32</cp:revision>
  <dcterms:created xsi:type="dcterms:W3CDTF">2017-01-30T20:04:56Z</dcterms:created>
  <dcterms:modified xsi:type="dcterms:W3CDTF">2021-11-26T20:20:16Z</dcterms:modified>
</cp:coreProperties>
</file>

<file path=docProps/thumbnail.jpeg>
</file>